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23"/>
  </p:notesMasterIdLst>
  <p:handoutMasterIdLst>
    <p:handoutMasterId r:id="rId24"/>
  </p:handoutMasterIdLst>
  <p:sldIdLst>
    <p:sldId id="256" r:id="rId5"/>
    <p:sldId id="530" r:id="rId6"/>
    <p:sldId id="531" r:id="rId7"/>
    <p:sldId id="532" r:id="rId8"/>
    <p:sldId id="533" r:id="rId9"/>
    <p:sldId id="534" r:id="rId10"/>
    <p:sldId id="535" r:id="rId11"/>
    <p:sldId id="536" r:id="rId12"/>
    <p:sldId id="537" r:id="rId13"/>
    <p:sldId id="538" r:id="rId14"/>
    <p:sldId id="539" r:id="rId15"/>
    <p:sldId id="540" r:id="rId16"/>
    <p:sldId id="541" r:id="rId17"/>
    <p:sldId id="542" r:id="rId18"/>
    <p:sldId id="543" r:id="rId19"/>
    <p:sldId id="544" r:id="rId20"/>
    <p:sldId id="545" r:id="rId21"/>
    <p:sldId id="260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19" userDrawn="1">
          <p15:clr>
            <a:srgbClr val="A4A3A4"/>
          </p15:clr>
        </p15:guide>
        <p15:guide id="2" pos="529" userDrawn="1">
          <p15:clr>
            <a:srgbClr val="A4A3A4"/>
          </p15:clr>
        </p15:guide>
        <p15:guide id="3" orient="horz" pos="3702" userDrawn="1">
          <p15:clr>
            <a:srgbClr val="A4A3A4"/>
          </p15:clr>
        </p15:guide>
        <p15:guide id="4" pos="3840" userDrawn="1">
          <p15:clr>
            <a:srgbClr val="A4A3A4"/>
          </p15:clr>
        </p15:guide>
        <p15:guide id="5" pos="7151" userDrawn="1">
          <p15:clr>
            <a:srgbClr val="A4A3A4"/>
          </p15:clr>
        </p15:guide>
        <p15:guide id="6" pos="5541" userDrawn="1">
          <p15:clr>
            <a:srgbClr val="A4A3A4"/>
          </p15:clr>
        </p15:guide>
        <p15:guide id="7" pos="2366" userDrawn="1">
          <p15:clr>
            <a:srgbClr val="A4A3A4"/>
          </p15:clr>
        </p15:guide>
        <p15:guide id="8" orient="horz" pos="3090" userDrawn="1">
          <p15:clr>
            <a:srgbClr val="A4A3A4"/>
          </p15:clr>
        </p15:guide>
        <p15:guide id="9" orient="horz" pos="1593" userDrawn="1">
          <p15:clr>
            <a:srgbClr val="A4A3A4"/>
          </p15:clr>
        </p15:guide>
        <p15:guide id="10" orient="horz" pos="109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tudent" initials="S" lastIdx="1" clrIdx="0">
    <p:extLst>
      <p:ext uri="{19B8F6BF-5375-455C-9EA6-DF929625EA0E}">
        <p15:presenceInfo xmlns:p15="http://schemas.microsoft.com/office/powerpoint/2012/main" userId="Student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F5668"/>
    <a:srgbClr val="FFBF88"/>
    <a:srgbClr val="E36C09"/>
    <a:srgbClr val="0C4358"/>
    <a:srgbClr val="0C4157"/>
    <a:srgbClr val="00A832"/>
    <a:srgbClr val="E64A3A"/>
    <a:srgbClr val="E64B3B"/>
    <a:srgbClr val="548235"/>
    <a:srgbClr val="5959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AF477BA-BC51-4774-9A5D-45B01B06F7B4}" v="15" dt="2020-12-02T16:09:03.783"/>
    <p1510:client id="{565E53D4-7BBF-4C60-9CA2-264116E3A062}" v="35" dt="2020-12-02T16:08:44.046"/>
    <p1510:client id="{6366B6B9-B8A5-4933-8A1C-4D8E70E26D22}" v="21" dt="2020-12-02T15:56:31.39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4386" autoAdjust="0"/>
    <p:restoredTop sz="96766" autoAdjust="0"/>
  </p:normalViewPr>
  <p:slideViewPr>
    <p:cSldViewPr snapToGrid="0">
      <p:cViewPr varScale="1">
        <p:scale>
          <a:sx n="147" d="100"/>
          <a:sy n="147" d="100"/>
        </p:scale>
        <p:origin x="2056" y="184"/>
      </p:cViewPr>
      <p:guideLst>
        <p:guide orient="horz" pos="2319"/>
        <p:guide pos="529"/>
        <p:guide orient="horz" pos="3702"/>
        <p:guide pos="3840"/>
        <p:guide pos="7151"/>
        <p:guide pos="5541"/>
        <p:guide pos="2366"/>
        <p:guide orient="horz" pos="3090"/>
        <p:guide orient="horz" pos="1593"/>
        <p:guide orient="horz" pos="1094"/>
      </p:guideLst>
    </p:cSldViewPr>
  </p:slideViewPr>
  <p:outlineViewPr>
    <p:cViewPr>
      <p:scale>
        <a:sx n="33" d="100"/>
        <a:sy n="33" d="100"/>
      </p:scale>
      <p:origin x="0" y="-90648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3774" y="113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ikolay Penev (New Horizons)" userId="1f86a181-743a-49c4-a142-7bbe585c9953" providerId="ADAL" clId="{875D6953-77F4-47B4-9AC1-0F1CA62E26B7}"/>
    <pc:docChg chg="undo custSel modSld">
      <pc:chgData name="Nikolay Penev (New Horizons)" userId="1f86a181-743a-49c4-a142-7bbe585c9953" providerId="ADAL" clId="{875D6953-77F4-47B4-9AC1-0F1CA62E26B7}" dt="2020-12-02T19:24:13.732" v="179" actId="14100"/>
      <pc:docMkLst>
        <pc:docMk/>
      </pc:docMkLst>
      <pc:sldChg chg="modSp mod">
        <pc:chgData name="Nikolay Penev (New Horizons)" userId="1f86a181-743a-49c4-a142-7bbe585c9953" providerId="ADAL" clId="{875D6953-77F4-47B4-9AC1-0F1CA62E26B7}" dt="2020-12-02T19:24:13.732" v="179" actId="14100"/>
        <pc:sldMkLst>
          <pc:docMk/>
          <pc:sldMk cId="4045195976" sldId="260"/>
        </pc:sldMkLst>
        <pc:spChg chg="mod">
          <ac:chgData name="Nikolay Penev (New Horizons)" userId="1f86a181-743a-49c4-a142-7bbe585c9953" providerId="ADAL" clId="{875D6953-77F4-47B4-9AC1-0F1CA62E26B7}" dt="2020-12-02T19:24:13.732" v="179" actId="14100"/>
          <ac:spMkLst>
            <pc:docMk/>
            <pc:sldMk cId="4045195976" sldId="260"/>
            <ac:spMk id="5" creationId="{00000000-0000-0000-0000-000000000000}"/>
          </ac:spMkLst>
        </pc:spChg>
      </pc:sldChg>
      <pc:sldChg chg="modSp mod">
        <pc:chgData name="Nikolay Penev (New Horizons)" userId="1f86a181-743a-49c4-a142-7bbe585c9953" providerId="ADAL" clId="{875D6953-77F4-47B4-9AC1-0F1CA62E26B7}" dt="2020-12-02T19:16:07.427" v="150" actId="20577"/>
        <pc:sldMkLst>
          <pc:docMk/>
          <pc:sldMk cId="1416174363" sldId="510"/>
        </pc:sldMkLst>
        <pc:spChg chg="mod">
          <ac:chgData name="Nikolay Penev (New Horizons)" userId="1f86a181-743a-49c4-a142-7bbe585c9953" providerId="ADAL" clId="{875D6953-77F4-47B4-9AC1-0F1CA62E26B7}" dt="2020-12-02T19:16:07.427" v="150" actId="20577"/>
          <ac:spMkLst>
            <pc:docMk/>
            <pc:sldMk cId="1416174363" sldId="510"/>
            <ac:spMk id="6" creationId="{00000000-0000-0000-0000-00000000000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5BDFBE-C61C-489E-9FD2-035C8CE33880}" type="datetimeFigureOut">
              <a:rPr lang="en-US" smtClean="0"/>
              <a:t>3/5/22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E80629-F3E9-4462-AB0F-527CED7537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95993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3620B6-4132-4BB9-9150-B685AEE565D4}" type="datetimeFigureOut">
              <a:rPr lang="en-US" smtClean="0"/>
              <a:t>3/5/22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53582A-D6DB-4157-9BEB-BC81F9F34A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0313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Hello everyone in the course on:</a:t>
            </a:r>
          </a:p>
          <a:p>
            <a:r>
              <a:rPr lang="en-US" dirty="0"/>
              <a:t>With me: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53582A-D6DB-4157-9BEB-BC81F9F34AA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8758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53582A-D6DB-4157-9BEB-BC81F9F34AA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305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oup of people sitting at a table&#10;&#10;Description automatically generated">
            <a:extLst>
              <a:ext uri="{FF2B5EF4-FFF2-40B4-BE49-F238E27FC236}">
                <a16:creationId xmlns:a16="http://schemas.microsoft.com/office/drawing/2014/main" id="{08FBBAE0-2D43-4B34-B8C1-532C38F8DDE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314" r="-104" b="10302"/>
          <a:stretch/>
        </p:blipFill>
        <p:spPr>
          <a:xfrm>
            <a:off x="-12701" y="1700779"/>
            <a:ext cx="12217399" cy="5157221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0" y="1622773"/>
            <a:ext cx="12192000" cy="78006"/>
          </a:xfrm>
          <a:prstGeom prst="rect">
            <a:avLst/>
          </a:prstGeom>
          <a:solidFill>
            <a:srgbClr val="0070C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Rectangle 8"/>
          <p:cNvSpPr/>
          <p:nvPr userDrawn="1"/>
        </p:nvSpPr>
        <p:spPr>
          <a:xfrm>
            <a:off x="-25398" y="4759248"/>
            <a:ext cx="12217398" cy="1930317"/>
          </a:xfrm>
          <a:prstGeom prst="rect">
            <a:avLst/>
          </a:prstGeom>
          <a:solidFill>
            <a:schemeClr val="accent1">
              <a:lumMod val="50000"/>
              <a:alpha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-25401" y="5043862"/>
            <a:ext cx="12192000" cy="741050"/>
          </a:xfrm>
        </p:spPr>
        <p:txBody>
          <a:bodyPr vert="horz" anchor="b">
            <a:normAutofit/>
          </a:bodyPr>
          <a:lstStyle>
            <a:lvl1pPr algn="ctr">
              <a:defRPr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bg-BG" dirty="0"/>
              <a:t>Заглавие на презентацията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0" y="5953347"/>
            <a:ext cx="12192000" cy="408335"/>
          </a:xfrm>
        </p:spPr>
        <p:txBody>
          <a:bodyPr vert="horz"/>
          <a:lstStyle>
            <a:lvl1pPr marL="0" indent="0" algn="ctr">
              <a:buNone/>
              <a:defRPr sz="24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bg-BG" dirty="0"/>
              <a:t>Подзаглавие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-1" y="-10895"/>
            <a:ext cx="12204700" cy="16336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1" name="Picture 10" descr="A picture containing text&#10;&#10;Description automatically generated">
            <a:extLst>
              <a:ext uri="{FF2B5EF4-FFF2-40B4-BE49-F238E27FC236}">
                <a16:creationId xmlns:a16="http://schemas.microsoft.com/office/drawing/2014/main" id="{8BF81A2B-9DC6-4357-B88E-FF39A560D57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5602" y="337854"/>
            <a:ext cx="3680795" cy="1035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6466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94662A9D-C0FC-49AE-9480-5F1D1D07F3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989" r="104" b="14089"/>
          <a:stretch/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61520"/>
              <a:gd name="connsiteY0" fmla="*/ 0 h 6858000"/>
              <a:gd name="connsiteX1" fmla="*/ 12161520 w 12161520"/>
              <a:gd name="connsiteY1" fmla="*/ 0 h 6858000"/>
              <a:gd name="connsiteX2" fmla="*/ 12161520 w 12161520"/>
              <a:gd name="connsiteY2" fmla="*/ 6858000 h 6858000"/>
              <a:gd name="connsiteX3" fmla="*/ 0 w 1216152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61520" h="6858000">
                <a:moveTo>
                  <a:pt x="0" y="0"/>
                </a:moveTo>
                <a:lnTo>
                  <a:pt x="12161520" y="0"/>
                </a:lnTo>
                <a:lnTo>
                  <a:pt x="1216152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79962" y="5946757"/>
            <a:ext cx="2232075" cy="578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9130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A group of people around each other&#10;&#10;Description automatically generated">
            <a:extLst>
              <a:ext uri="{FF2B5EF4-FFF2-40B4-BE49-F238E27FC236}">
                <a16:creationId xmlns:a16="http://schemas.microsoft.com/office/drawing/2014/main" id="{054B0BE2-8917-46EA-8F1E-4EF9EDB00A4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23" r="1031" b="3834"/>
          <a:stretch/>
        </p:blipFill>
        <p:spPr>
          <a:xfrm rot="10800000">
            <a:off x="-1" y="101600"/>
            <a:ext cx="12191994" cy="675518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8D592AB-43FC-4B2E-AC90-9CB09B1816C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59664" y="6002145"/>
            <a:ext cx="2315008" cy="599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960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bg-BG"/>
              <a:t>Заглавие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4027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672124" y="703386"/>
            <a:ext cx="10863385" cy="2579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6241667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672124" y="703386"/>
            <a:ext cx="10863385" cy="2579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403505E-6DEF-4B08-8C23-643B9E555914}"/>
              </a:ext>
            </a:extLst>
          </p:cNvPr>
          <p:cNvSpPr/>
          <p:nvPr userDrawn="1"/>
        </p:nvSpPr>
        <p:spPr>
          <a:xfrm>
            <a:off x="0" y="104775"/>
            <a:ext cx="12192000" cy="6753225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8631359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in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587748A-4FF0-4DED-81F3-6B779F3DE4CD}"/>
              </a:ext>
            </a:extLst>
          </p:cNvPr>
          <p:cNvSpPr/>
          <p:nvPr userDrawn="1"/>
        </p:nvSpPr>
        <p:spPr>
          <a:xfrm>
            <a:off x="0" y="-43982"/>
            <a:ext cx="12192000" cy="14955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7" name="Picture 6" descr="A group of people sitting at a table&#10;&#10;Description automatically generated">
            <a:extLst>
              <a:ext uri="{FF2B5EF4-FFF2-40B4-BE49-F238E27FC236}">
                <a16:creationId xmlns:a16="http://schemas.microsoft.com/office/drawing/2014/main" id="{9654A1BD-1EE3-4968-908F-C6A2A0E82F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" t="21254" b="4381"/>
          <a:stretch/>
        </p:blipFill>
        <p:spPr>
          <a:xfrm>
            <a:off x="0" y="814810"/>
            <a:ext cx="12192000" cy="604318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A1E1847-5382-45C0-BF1F-A4405B634BBA}"/>
              </a:ext>
            </a:extLst>
          </p:cNvPr>
          <p:cNvSpPr/>
          <p:nvPr userDrawn="1"/>
        </p:nvSpPr>
        <p:spPr>
          <a:xfrm>
            <a:off x="0" y="807840"/>
            <a:ext cx="12192000" cy="6058472"/>
          </a:xfrm>
          <a:prstGeom prst="rect">
            <a:avLst/>
          </a:prstGeom>
          <a:solidFill>
            <a:schemeClr val="dk1">
              <a:alpha val="44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139543E-D54C-4C78-879E-7ACB6BA0F5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24001"/>
            <a:ext cx="10515600" cy="474500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bg-BG"/>
              <a:t>Заглавие</a:t>
            </a:r>
            <a:endParaRPr lang="en-US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F501F07C-E2E4-4B1B-AB98-83DBF4139F4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2806700"/>
            <a:ext cx="10515600" cy="3581400"/>
          </a:xfrm>
        </p:spPr>
        <p:txBody>
          <a:bodyPr/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36C09"/>
              </a:buClr>
              <a:buSzTx/>
              <a:buFont typeface="Arial" panose="020B0604020202020204" pitchFamily="34" charset="0"/>
              <a:buChar char="•"/>
              <a:tabLst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36C09"/>
              </a:buClr>
              <a:buSzTx/>
              <a:buFont typeface="Wingdings" panose="05000000000000000000" pitchFamily="2" charset="2"/>
              <a:buChar char="§"/>
              <a:tabLst/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36C09"/>
              </a:buClr>
              <a:buSzTx/>
              <a:buFont typeface="Arial" panose="020B0604020202020204" pitchFamily="34" charset="0"/>
              <a:buChar char="×"/>
              <a:tabLst/>
              <a:defRPr sz="1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36C09"/>
              </a:buClr>
              <a:buSzTx/>
              <a:buFont typeface="Arial" panose="020B0604020202020204" pitchFamily="34" charset="0"/>
              <a:buChar char="•"/>
              <a:tabLst/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36C09"/>
              </a:buClr>
              <a:buSzTx/>
              <a:buFont typeface="Wingdings" panose="05000000000000000000" pitchFamily="2" charset="2"/>
              <a:buChar char="§"/>
              <a:tabLst/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bg-BG"/>
              <a:t>Съдържание</a:t>
            </a:r>
            <a:endParaRPr lang="en-US"/>
          </a:p>
          <a:p>
            <a:pPr lvl="1"/>
            <a:r>
              <a:rPr lang="bg-BG"/>
              <a:t>Второ ниво</a:t>
            </a:r>
            <a:endParaRPr lang="en-US"/>
          </a:p>
          <a:p>
            <a:pPr lvl="2"/>
            <a:r>
              <a:rPr lang="bg-BG"/>
              <a:t>Трето ниво</a:t>
            </a:r>
            <a:endParaRPr lang="en-US"/>
          </a:p>
          <a:p>
            <a:pPr lvl="3"/>
            <a:r>
              <a:rPr lang="bg-BG"/>
              <a:t>Четвърто ниво</a:t>
            </a:r>
            <a:endParaRPr lang="en-US"/>
          </a:p>
          <a:p>
            <a:pPr lvl="4"/>
            <a:r>
              <a:rPr lang="bg-BG"/>
              <a:t>Пето ниво</a:t>
            </a:r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745118"/>
            <a:ext cx="12192000" cy="78006"/>
          </a:xfrm>
          <a:prstGeom prst="rect">
            <a:avLst/>
          </a:prstGeom>
          <a:solidFill>
            <a:srgbClr val="0070C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0239136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tructor inf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240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bg-BG"/>
              <a:t>Информация за инструктора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8200" y="1748905"/>
            <a:ext cx="5459027" cy="4066113"/>
          </a:xfrm>
        </p:spPr>
        <p:txBody>
          <a:bodyPr>
            <a:normAutofit/>
          </a:bodyPr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36C09"/>
              </a:buClr>
              <a:buSzTx/>
              <a:buFont typeface="Arial" panose="020B0604020202020204" pitchFamily="34" charset="0"/>
              <a:buNone/>
              <a:tabLst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783" marR="0" indent="-228594" algn="l" defTabSz="914377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36C09"/>
              </a:buClr>
              <a:buSzTx/>
              <a:buFont typeface="Wingdings" panose="05000000000000000000" pitchFamily="2" charset="2"/>
              <a:buChar char="§"/>
              <a:tabLst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2971" marR="0" indent="-228594" algn="l" defTabSz="914377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36C09"/>
              </a:buClr>
              <a:buSzTx/>
              <a:buFont typeface="Arial" panose="020B0604020202020204" pitchFamily="34" charset="0"/>
              <a:buChar char="×"/>
              <a:tabLst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160" marR="0" indent="-228594" algn="l" defTabSz="914377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36C09"/>
              </a:buClr>
              <a:buSzTx/>
              <a:buFont typeface="Arial" panose="020B0604020202020204" pitchFamily="34" charset="0"/>
              <a:buChar char="•"/>
              <a:tabLst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349" marR="0" indent="-228594" algn="l" defTabSz="914377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36C09"/>
              </a:buClr>
              <a:buSzTx/>
              <a:buFont typeface="Wingdings" panose="05000000000000000000" pitchFamily="2" charset="2"/>
              <a:buChar char="§"/>
              <a:tabLst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bg-BG"/>
              <a:t>Кликнете, за да добавите биография</a:t>
            </a:r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205697F-A00E-4F84-9E3F-5A7901DD083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902452" y="1102522"/>
            <a:ext cx="4451349" cy="4652963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bg-BG"/>
              <a:t>Кликнете за да добавите Ваша снимка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E3A83E3-3E08-4AF9-A3D4-E8D69F574AC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200" y="949325"/>
            <a:ext cx="5459027" cy="719138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4pPr marL="1371566" indent="0">
              <a:buNone/>
              <a:defRPr/>
            </a:lvl4pPr>
          </a:lstStyle>
          <a:p>
            <a:pPr lvl="0"/>
            <a:r>
              <a:rPr lang="bg-BG"/>
              <a:t>Кликнете, за да добавите име</a:t>
            </a:r>
          </a:p>
        </p:txBody>
      </p:sp>
    </p:spTree>
    <p:extLst>
      <p:ext uri="{BB962C8B-B14F-4D97-AF65-F5344CB8AC3E}">
        <p14:creationId xmlns:p14="http://schemas.microsoft.com/office/powerpoint/2010/main" val="14436830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240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bg-BG"/>
              <a:t>Заглавие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8200" y="1161458"/>
            <a:ext cx="10515600" cy="5011636"/>
          </a:xfrm>
        </p:spPr>
        <p:txBody>
          <a:bodyPr/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36C09"/>
              </a:buClr>
              <a:buSzTx/>
              <a:buFont typeface="Arial" panose="020B0604020202020204" pitchFamily="34" charset="0"/>
              <a:buChar char="•"/>
              <a:tabLst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36C09"/>
              </a:buClr>
              <a:buSzTx/>
              <a:buFont typeface="Wingdings" panose="05000000000000000000" pitchFamily="2" charset="2"/>
              <a:buChar char="§"/>
              <a:tabLst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36C09"/>
              </a:buClr>
              <a:buSzTx/>
              <a:buFont typeface="Arial" panose="020B0604020202020204" pitchFamily="34" charset="0"/>
              <a:buChar char="×"/>
              <a:tabLst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36C09"/>
              </a:buClr>
              <a:buSzTx/>
              <a:buFont typeface="Arial" panose="020B0604020202020204" pitchFamily="34" charset="0"/>
              <a:buChar char="•"/>
              <a:tabLst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36C09"/>
              </a:buClr>
              <a:buSzTx/>
              <a:buFont typeface="Wingdings" panose="05000000000000000000" pitchFamily="2" charset="2"/>
              <a:buChar char="§"/>
              <a:tabLst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bg-BG"/>
              <a:t>Съдържание</a:t>
            </a:r>
            <a:endParaRPr lang="en-US"/>
          </a:p>
          <a:p>
            <a:pPr lvl="1"/>
            <a:r>
              <a:rPr lang="bg-BG"/>
              <a:t>Второ ниво</a:t>
            </a:r>
            <a:endParaRPr lang="en-US"/>
          </a:p>
          <a:p>
            <a:pPr lvl="2"/>
            <a:r>
              <a:rPr lang="bg-BG"/>
              <a:t>Трето ниво</a:t>
            </a:r>
            <a:endParaRPr lang="en-US"/>
          </a:p>
          <a:p>
            <a:pPr lvl="3"/>
            <a:r>
              <a:rPr lang="bg-BG"/>
              <a:t>Четвърто ниво</a:t>
            </a:r>
            <a:endParaRPr lang="en-US"/>
          </a:p>
          <a:p>
            <a:pPr lvl="4"/>
            <a:r>
              <a:rPr lang="bg-BG"/>
              <a:t>Пето ниво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53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bg-BG"/>
              <a:t>Заглавие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8200" y="984739"/>
            <a:ext cx="10515600" cy="4915794"/>
          </a:xfrm>
        </p:spPr>
        <p:txBody>
          <a:bodyPr/>
          <a:lstStyle>
            <a:lvl1pPr marL="0" indent="0">
              <a:buClr>
                <a:srgbClr val="E36C09"/>
              </a:buClr>
              <a:buNone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Clr>
                <a:srgbClr val="E36C09"/>
              </a:buCl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buClr>
                <a:srgbClr val="E36C09"/>
              </a:buCl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rgbClr val="E36C09"/>
              </a:buCl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rgbClr val="E36C09"/>
              </a:buClr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bg-BG"/>
              <a:t>Съдържание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30914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bg-BG"/>
              <a:t>Заглавие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838200" y="945428"/>
            <a:ext cx="5181600" cy="4910647"/>
          </a:xfrm>
        </p:spPr>
        <p:txBody>
          <a:bodyPr/>
          <a:lstStyle>
            <a:lvl1pPr>
              <a:buClr>
                <a:srgbClr val="E36C09"/>
              </a:buClr>
              <a:defRPr sz="2400"/>
            </a:lvl1pPr>
            <a:lvl2pPr>
              <a:buClr>
                <a:srgbClr val="E36C09"/>
              </a:buClr>
              <a:defRPr sz="2000"/>
            </a:lvl2pPr>
            <a:lvl3pPr>
              <a:buClr>
                <a:srgbClr val="E36C09"/>
              </a:buClr>
              <a:defRPr sz="1800"/>
            </a:lvl3pPr>
            <a:lvl4pPr>
              <a:buClr>
                <a:srgbClr val="E36C09"/>
              </a:buClr>
              <a:defRPr sz="1600"/>
            </a:lvl4pPr>
            <a:lvl5pPr>
              <a:buClr>
                <a:srgbClr val="E36C09"/>
              </a:buClr>
              <a:defRPr sz="1400"/>
            </a:lvl5pPr>
          </a:lstStyle>
          <a:p>
            <a:pPr lvl="0"/>
            <a:r>
              <a:rPr lang="bg-BG"/>
              <a:t>Съдържание</a:t>
            </a:r>
            <a:endParaRPr lang="en-US"/>
          </a:p>
          <a:p>
            <a:pPr lvl="1"/>
            <a:r>
              <a:rPr lang="bg-BG"/>
              <a:t>Второ ниво</a:t>
            </a:r>
            <a:endParaRPr lang="en-US"/>
          </a:p>
          <a:p>
            <a:pPr lvl="2"/>
            <a:r>
              <a:rPr lang="bg-BG"/>
              <a:t>Трето ниво</a:t>
            </a:r>
            <a:endParaRPr lang="en-US"/>
          </a:p>
          <a:p>
            <a:pPr lvl="3"/>
            <a:r>
              <a:rPr lang="bg-BG"/>
              <a:t>Четвърто ниво</a:t>
            </a:r>
            <a:endParaRPr lang="en-US"/>
          </a:p>
          <a:p>
            <a:pPr lvl="4"/>
            <a:r>
              <a:rPr lang="bg-BG"/>
              <a:t>Пето ниво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72200" y="945428"/>
            <a:ext cx="5181600" cy="4910647"/>
          </a:xfrm>
        </p:spPr>
        <p:txBody>
          <a:bodyPr/>
          <a:lstStyle>
            <a:lvl1pPr>
              <a:buClr>
                <a:srgbClr val="E36C09"/>
              </a:buClr>
              <a:defRPr sz="2400"/>
            </a:lvl1pPr>
            <a:lvl2pPr>
              <a:buClr>
                <a:srgbClr val="E36C09"/>
              </a:buClr>
              <a:defRPr sz="2000"/>
            </a:lvl2pPr>
            <a:lvl3pPr>
              <a:buClr>
                <a:srgbClr val="E36C09"/>
              </a:buClr>
              <a:defRPr sz="1800"/>
            </a:lvl3pPr>
            <a:lvl4pPr>
              <a:buClr>
                <a:srgbClr val="E36C09"/>
              </a:buClr>
              <a:defRPr sz="1600"/>
            </a:lvl4pPr>
            <a:lvl5pPr>
              <a:buClr>
                <a:srgbClr val="E36C09"/>
              </a:buClr>
              <a:defRPr sz="1400"/>
            </a:lvl5pPr>
          </a:lstStyle>
          <a:p>
            <a:pPr lvl="0"/>
            <a:r>
              <a:rPr lang="bg-BG"/>
              <a:t>Съдържание</a:t>
            </a:r>
            <a:endParaRPr lang="en-US"/>
          </a:p>
          <a:p>
            <a:pPr lvl="1"/>
            <a:r>
              <a:rPr lang="bg-BG"/>
              <a:t>Второ ниво</a:t>
            </a:r>
            <a:endParaRPr lang="en-US"/>
          </a:p>
          <a:p>
            <a:pPr lvl="2"/>
            <a:r>
              <a:rPr lang="bg-BG"/>
              <a:t>Трето ниво</a:t>
            </a:r>
            <a:endParaRPr lang="en-US"/>
          </a:p>
          <a:p>
            <a:pPr lvl="3"/>
            <a:r>
              <a:rPr lang="bg-BG"/>
              <a:t>Четвърто ниво</a:t>
            </a:r>
            <a:endParaRPr lang="en-US"/>
          </a:p>
          <a:p>
            <a:pPr lvl="4"/>
            <a:r>
              <a:rPr lang="bg-BG"/>
              <a:t>Пето ниво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8210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B0FCADB0-04B3-415C-9040-5F596A3CF2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294"/>
          <a:stretch>
            <a:fillRect/>
          </a:stretch>
        </p:blipFill>
        <p:spPr>
          <a:xfrm>
            <a:off x="53340" y="84136"/>
            <a:ext cx="12138660" cy="6773864"/>
          </a:xfrm>
          <a:custGeom>
            <a:avLst/>
            <a:gdLst>
              <a:gd name="connsiteX0" fmla="*/ 0 w 12138660"/>
              <a:gd name="connsiteY0" fmla="*/ 0 h 6773864"/>
              <a:gd name="connsiteX1" fmla="*/ 12138660 w 12138660"/>
              <a:gd name="connsiteY1" fmla="*/ 0 h 6773864"/>
              <a:gd name="connsiteX2" fmla="*/ 12138660 w 12138660"/>
              <a:gd name="connsiteY2" fmla="*/ 6773864 h 6773864"/>
              <a:gd name="connsiteX3" fmla="*/ 0 w 12138660"/>
              <a:gd name="connsiteY3" fmla="*/ 6773864 h 67738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38660" h="6773864">
                <a:moveTo>
                  <a:pt x="0" y="0"/>
                </a:moveTo>
                <a:lnTo>
                  <a:pt x="12138660" y="0"/>
                </a:lnTo>
                <a:lnTo>
                  <a:pt x="12138660" y="6773864"/>
                </a:lnTo>
                <a:lnTo>
                  <a:pt x="0" y="6773864"/>
                </a:lnTo>
                <a:close/>
              </a:path>
            </a:pathLst>
          </a:custGeom>
          <a:scene3d>
            <a:camera prst="orthographicFront">
              <a:rot lat="0" lon="10859978" rev="0"/>
            </a:camera>
            <a:lightRig rig="threePt" dir="t"/>
          </a:scene3d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469671E-47E8-430C-8014-52B8B69293B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8" name="Logo NH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38623" y="530835"/>
            <a:ext cx="3753377" cy="972636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1084012" y="4593709"/>
            <a:ext cx="10348384" cy="73415"/>
          </a:xfrm>
          <a:prstGeom prst="rect">
            <a:avLst/>
          </a:prstGeom>
          <a:solidFill>
            <a:srgbClr val="0F3B6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7443" y="1804366"/>
            <a:ext cx="10515600" cy="84596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3835" y="778911"/>
            <a:ext cx="10515600" cy="599903"/>
          </a:xfrm>
        </p:spPr>
        <p:txBody>
          <a:bodyPr anchor="b">
            <a:normAutofit/>
          </a:bodyPr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118379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CE8A9683-6980-42A8-87A2-3A8250240F6D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-3017520" y="8412480"/>
            <a:chExt cx="12192000" cy="685800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065B72E-50D1-49B3-9148-220C7266DC8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6294"/>
            <a:stretch>
              <a:fillRect/>
            </a:stretch>
          </p:blipFill>
          <p:spPr>
            <a:xfrm>
              <a:off x="-2964180" y="8435656"/>
              <a:ext cx="12138660" cy="6773864"/>
            </a:xfrm>
            <a:custGeom>
              <a:avLst/>
              <a:gdLst>
                <a:gd name="connsiteX0" fmla="*/ 0 w 12138660"/>
                <a:gd name="connsiteY0" fmla="*/ 0 h 6773864"/>
                <a:gd name="connsiteX1" fmla="*/ 12138660 w 12138660"/>
                <a:gd name="connsiteY1" fmla="*/ 0 h 6773864"/>
                <a:gd name="connsiteX2" fmla="*/ 12138660 w 12138660"/>
                <a:gd name="connsiteY2" fmla="*/ 6773864 h 6773864"/>
                <a:gd name="connsiteX3" fmla="*/ 0 w 12138660"/>
                <a:gd name="connsiteY3" fmla="*/ 6773864 h 6773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38660" h="6773864">
                  <a:moveTo>
                    <a:pt x="0" y="0"/>
                  </a:moveTo>
                  <a:lnTo>
                    <a:pt x="12138660" y="0"/>
                  </a:lnTo>
                  <a:lnTo>
                    <a:pt x="12138660" y="6773864"/>
                  </a:lnTo>
                  <a:lnTo>
                    <a:pt x="0" y="6773864"/>
                  </a:lnTo>
                  <a:close/>
                </a:path>
              </a:pathLst>
            </a:custGeom>
            <a:scene3d>
              <a:camera prst="orthographicFront">
                <a:rot lat="0" lon="10859978" rev="0"/>
              </a:camera>
              <a:lightRig rig="threePt" dir="t"/>
            </a:scene3d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A7164FD-8E6E-4D41-921C-B45CD48783C7}"/>
                </a:ext>
              </a:extLst>
            </p:cNvPr>
            <p:cNvSpPr/>
            <p:nvPr userDrawn="1"/>
          </p:nvSpPr>
          <p:spPr>
            <a:xfrm>
              <a:off x="-3017520" y="8412480"/>
              <a:ext cx="12192000" cy="6858000"/>
            </a:xfrm>
            <a:prstGeom prst="rect">
              <a:avLst/>
            </a:prstGeom>
            <a:solidFill>
              <a:schemeClr val="accent2">
                <a:alpha val="8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3678" y="5453239"/>
            <a:ext cx="3753377" cy="972636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886857" y="4125944"/>
            <a:ext cx="10348384" cy="73415"/>
          </a:xfrm>
          <a:prstGeom prst="rect">
            <a:avLst/>
          </a:prstGeom>
          <a:solidFill>
            <a:srgbClr val="0F3B6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3249" y="2652606"/>
            <a:ext cx="10515600" cy="599903"/>
          </a:xfrm>
        </p:spPr>
        <p:txBody>
          <a:bodyPr anchor="b">
            <a:normAutofit/>
          </a:bodyPr>
          <a:lstStyle>
            <a:lvl1pPr algn="ctr"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280355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94662A9D-C0FC-49AE-9480-5F1D1D07F32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1028" b="13784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61520"/>
              <a:gd name="connsiteY0" fmla="*/ 0 h 6858000"/>
              <a:gd name="connsiteX1" fmla="*/ 12161520 w 12161520"/>
              <a:gd name="connsiteY1" fmla="*/ 0 h 6858000"/>
              <a:gd name="connsiteX2" fmla="*/ 12161520 w 12161520"/>
              <a:gd name="connsiteY2" fmla="*/ 6858000 h 6858000"/>
              <a:gd name="connsiteX3" fmla="*/ 0 w 1216152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61520" h="6858000">
                <a:moveTo>
                  <a:pt x="0" y="0"/>
                </a:moveTo>
                <a:lnTo>
                  <a:pt x="12161520" y="0"/>
                </a:lnTo>
                <a:lnTo>
                  <a:pt x="1216152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4090169"/>
            <a:ext cx="10515600" cy="599903"/>
          </a:xfrm>
        </p:spPr>
        <p:txBody>
          <a:bodyPr anchor="b">
            <a:normAutofit/>
          </a:bodyPr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811885"/>
            <a:ext cx="10515600" cy="84596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999067" y="4738469"/>
            <a:ext cx="10348384" cy="78006"/>
          </a:xfrm>
          <a:prstGeom prst="rect">
            <a:avLst/>
          </a:prstGeom>
          <a:solidFill>
            <a:srgbClr val="F3921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19964" y="5735445"/>
            <a:ext cx="2315008" cy="599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9299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224001"/>
            <a:ext cx="10515600" cy="474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bg-BG"/>
              <a:t>Заглавие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040724"/>
            <a:ext cx="10515600" cy="50154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bg-BG"/>
              <a:t>Съдържание</a:t>
            </a:r>
            <a:endParaRPr lang="en-US"/>
          </a:p>
          <a:p>
            <a:pPr lvl="1"/>
            <a:r>
              <a:rPr lang="bg-BG"/>
              <a:t>Второ ниво</a:t>
            </a:r>
            <a:endParaRPr lang="en-US"/>
          </a:p>
          <a:p>
            <a:pPr lvl="2"/>
            <a:r>
              <a:rPr lang="bg-BG"/>
              <a:t>Трето ниво</a:t>
            </a:r>
            <a:endParaRPr lang="en-US"/>
          </a:p>
          <a:p>
            <a:pPr lvl="3"/>
            <a:r>
              <a:rPr lang="bg-BG"/>
              <a:t>Четвърто ниво</a:t>
            </a:r>
            <a:endParaRPr lang="en-US"/>
          </a:p>
          <a:p>
            <a:pPr lvl="4"/>
            <a:r>
              <a:rPr lang="bg-BG"/>
              <a:t>Пето ниво</a:t>
            </a:r>
            <a:endParaRPr lang="en-US"/>
          </a:p>
        </p:txBody>
      </p:sp>
      <p:sp>
        <p:nvSpPr>
          <p:cNvPr id="16" name="Rectangle 15"/>
          <p:cNvSpPr/>
          <p:nvPr userDrawn="1"/>
        </p:nvSpPr>
        <p:spPr>
          <a:xfrm>
            <a:off x="0" y="-11000"/>
            <a:ext cx="8408277" cy="13246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7" name="Rectangle 16"/>
          <p:cNvSpPr/>
          <p:nvPr userDrawn="1"/>
        </p:nvSpPr>
        <p:spPr>
          <a:xfrm>
            <a:off x="10782874" y="-11000"/>
            <a:ext cx="1423993" cy="13246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8" name="Rectangle 17"/>
          <p:cNvSpPr/>
          <p:nvPr userDrawn="1"/>
        </p:nvSpPr>
        <p:spPr>
          <a:xfrm>
            <a:off x="8408277" y="-11000"/>
            <a:ext cx="2374596" cy="132468"/>
          </a:xfrm>
          <a:prstGeom prst="rect">
            <a:avLst/>
          </a:prstGeom>
          <a:solidFill>
            <a:srgbClr val="0070C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9" name="Rectangle 18"/>
          <p:cNvSpPr/>
          <p:nvPr userDrawn="1"/>
        </p:nvSpPr>
        <p:spPr>
          <a:xfrm>
            <a:off x="838200" y="755315"/>
            <a:ext cx="10515600" cy="45719"/>
          </a:xfrm>
          <a:prstGeom prst="rect">
            <a:avLst/>
          </a:prstGeom>
          <a:solidFill>
            <a:srgbClr val="0070C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4744" y="6158737"/>
            <a:ext cx="2232075" cy="627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6282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705" r:id="rId2"/>
    <p:sldLayoutId id="2147483704" r:id="rId3"/>
    <p:sldLayoutId id="2147483662" r:id="rId4"/>
    <p:sldLayoutId id="2147483673" r:id="rId5"/>
    <p:sldLayoutId id="2147483664" r:id="rId6"/>
    <p:sldLayoutId id="2147483663" r:id="rId7"/>
    <p:sldLayoutId id="2147483677" r:id="rId8"/>
    <p:sldLayoutId id="2147483672" r:id="rId9"/>
    <p:sldLayoutId id="2147483708" r:id="rId10"/>
    <p:sldLayoutId id="2147483709" r:id="rId11"/>
    <p:sldLayoutId id="2147483666" r:id="rId12"/>
    <p:sldLayoutId id="2147483667" r:id="rId13"/>
    <p:sldLayoutId id="2147483676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kern="1200">
          <a:solidFill>
            <a:schemeClr val="accent1">
              <a:lumMod val="75000"/>
            </a:schemeClr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E36C09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E36C09"/>
        </a:buClr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E36C09"/>
        </a:buClr>
        <a:buFont typeface="Arial" panose="020B0604020202020204" pitchFamily="34" charset="0"/>
        <a:buChar char="×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E36C09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E36C09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E36C09"/>
        </a:buClr>
        <a:buFont typeface="Calibri" panose="020F0502020204030204" pitchFamily="34" charset="0"/>
        <a:buChar char="×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E36C09"/>
        </a:buClr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Quiz Class </a:t>
            </a:r>
            <a:r>
              <a:rPr lang="en-US"/>
              <a:t>eco  system </a:t>
            </a:r>
            <a:r>
              <a:rPr lang="en-US" dirty="0"/>
              <a:t>and methods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en-US" sz="2000" dirty="0"/>
              <a:t>Simeon </a:t>
            </a:r>
            <a:r>
              <a:rPr lang="en-US" sz="2000" dirty="0" err="1"/>
              <a:t>Angelov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8214823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4E7279-1349-4F45-A092-05965C9F9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Q9 Which of the bellow correctly defines class Printer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5163CF-7824-4A46-987A-FE17A17E6972}"/>
              </a:ext>
            </a:extLst>
          </p:cNvPr>
          <p:cNvSpPr txBox="1"/>
          <p:nvPr/>
        </p:nvSpPr>
        <p:spPr>
          <a:xfrm>
            <a:off x="1054100" y="850901"/>
            <a:ext cx="8305800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a) </a:t>
            </a:r>
            <a:br>
              <a:rPr lang="en-GB" dirty="0"/>
            </a:br>
            <a:r>
              <a:rPr lang="en-GB" dirty="0"/>
              <a:t>package </a:t>
            </a:r>
            <a:r>
              <a:rPr lang="en-GB" dirty="0" err="1"/>
              <a:t>bg.newhorizons</a:t>
            </a:r>
            <a:r>
              <a:rPr lang="en-GB" dirty="0"/>
              <a:t>;</a:t>
            </a:r>
            <a:br>
              <a:rPr lang="en-GB" dirty="0"/>
            </a:br>
            <a:r>
              <a:rPr lang="en-GB" dirty="0"/>
              <a:t>​public class Printer {}</a:t>
            </a:r>
          </a:p>
          <a:p>
            <a:r>
              <a:rPr lang="en-GB" dirty="0"/>
              <a:t>​</a:t>
            </a:r>
            <a:br>
              <a:rPr lang="en-GB" dirty="0"/>
            </a:br>
            <a:r>
              <a:rPr lang="en-GB" dirty="0"/>
              <a:t>b)</a:t>
            </a:r>
          </a:p>
          <a:p>
            <a:r>
              <a:rPr lang="en-GB" dirty="0"/>
              <a:t>public class Printer { </a:t>
            </a:r>
          </a:p>
          <a:p>
            <a:r>
              <a:rPr lang="en-GB" dirty="0"/>
              <a:t>    package </a:t>
            </a:r>
            <a:r>
              <a:rPr lang="en-GB" dirty="0" err="1"/>
              <a:t>com.udayan.oca</a:t>
            </a:r>
            <a:r>
              <a:rPr lang="en-GB" dirty="0"/>
              <a:t>;</a:t>
            </a:r>
          </a:p>
          <a:p>
            <a:r>
              <a:rPr lang="en-GB" dirty="0"/>
              <a:t>}</a:t>
            </a:r>
          </a:p>
          <a:p>
            <a:r>
              <a:rPr lang="en-GB" dirty="0"/>
              <a:t>​</a:t>
            </a:r>
            <a:br>
              <a:rPr lang="en-GB" dirty="0"/>
            </a:br>
            <a:r>
              <a:rPr lang="en-GB" dirty="0"/>
              <a:t>c)</a:t>
            </a:r>
          </a:p>
          <a:p>
            <a:r>
              <a:rPr lang="en-GB" dirty="0"/>
              <a:t>import </a:t>
            </a:r>
            <a:r>
              <a:rPr lang="en-GB" dirty="0" err="1"/>
              <a:t>java.util</a:t>
            </a:r>
            <a:r>
              <a:rPr lang="en-GB" dirty="0"/>
              <a:t>.*;</a:t>
            </a:r>
          </a:p>
          <a:p>
            <a:r>
              <a:rPr lang="en-GB" dirty="0"/>
              <a:t>package </a:t>
            </a:r>
            <a:r>
              <a:rPr lang="en-GB" dirty="0" err="1"/>
              <a:t>com.udayan.oca</a:t>
            </a:r>
            <a:r>
              <a:rPr lang="en-GB" dirty="0"/>
              <a:t>;</a:t>
            </a:r>
          </a:p>
          <a:p>
            <a:r>
              <a:rPr lang="en-GB" dirty="0"/>
              <a:t>public class Printer {</a:t>
            </a:r>
          </a:p>
          <a:p>
            <a:r>
              <a:rPr lang="en-GB" dirty="0"/>
              <a:t>    </a:t>
            </a:r>
          </a:p>
          <a:p>
            <a:r>
              <a:rPr lang="en-GB" dirty="0"/>
              <a:t>}</a:t>
            </a:r>
          </a:p>
          <a:p>
            <a:r>
              <a:rPr lang="en-GB" dirty="0"/>
              <a:t>​</a:t>
            </a:r>
            <a:br>
              <a:rPr lang="en-GB" dirty="0"/>
            </a:br>
            <a:r>
              <a:rPr lang="en-GB" dirty="0"/>
              <a:t>d) </a:t>
            </a:r>
          </a:p>
          <a:p>
            <a:r>
              <a:rPr lang="en-GB" dirty="0"/>
              <a:t>public class Printer {</a:t>
            </a:r>
          </a:p>
          <a:p>
            <a:r>
              <a:rPr lang="en-GB" dirty="0"/>
              <a:t>    </a:t>
            </a:r>
          </a:p>
          <a:p>
            <a:r>
              <a:rPr lang="en-GB" dirty="0"/>
              <a:t>}</a:t>
            </a:r>
          </a:p>
          <a:p>
            <a:r>
              <a:rPr lang="en-GB" dirty="0"/>
              <a:t>package </a:t>
            </a:r>
            <a:r>
              <a:rPr lang="en-GB" dirty="0" err="1"/>
              <a:t>com.udayan.oca</a:t>
            </a:r>
            <a:r>
              <a:rPr lang="en-GB" dirty="0"/>
              <a:t>;</a:t>
            </a:r>
          </a:p>
          <a:p>
            <a:br>
              <a:rPr lang="en-GB" dirty="0"/>
            </a:br>
            <a:endParaRPr lang="en-GB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4588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7A4E5-F1B6-234E-A448-5FFB54B628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8301"/>
            <a:ext cx="10515600" cy="474500"/>
          </a:xfrm>
        </p:spPr>
        <p:txBody>
          <a:bodyPr/>
          <a:lstStyle/>
          <a:p>
            <a:r>
              <a:rPr lang="en-US" dirty="0"/>
              <a:t>Q10. What will be the result of compiling and executing of the code 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1CB89C-C0A8-F047-ABA6-87386CDE49E0}"/>
              </a:ext>
            </a:extLst>
          </p:cNvPr>
          <p:cNvSpPr txBox="1"/>
          <p:nvPr/>
        </p:nvSpPr>
        <p:spPr>
          <a:xfrm>
            <a:off x="6565900" y="1168400"/>
            <a:ext cx="5156200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class Message {</a:t>
            </a:r>
          </a:p>
          <a:p>
            <a:r>
              <a:rPr lang="en-GB" b="1" dirty="0"/>
              <a:t>    String </a:t>
            </a:r>
            <a:r>
              <a:rPr lang="en-GB" b="1" dirty="0" err="1"/>
              <a:t>msg</a:t>
            </a:r>
            <a:r>
              <a:rPr lang="en-GB" b="1" dirty="0"/>
              <a:t> = "Happy New Year!";</a:t>
            </a:r>
          </a:p>
          <a:p>
            <a:r>
              <a:rPr lang="en-GB" b="1" dirty="0"/>
              <a:t>    public void print() {</a:t>
            </a:r>
          </a:p>
          <a:p>
            <a:r>
              <a:rPr lang="en-GB" b="1" dirty="0"/>
              <a:t>        </a:t>
            </a:r>
            <a:r>
              <a:rPr lang="en-GB" b="1" dirty="0" err="1"/>
              <a:t>System.out.println</a:t>
            </a:r>
            <a:r>
              <a:rPr lang="en-GB" b="1" dirty="0"/>
              <a:t>(</a:t>
            </a:r>
            <a:r>
              <a:rPr lang="en-GB" b="1" dirty="0" err="1"/>
              <a:t>msg</a:t>
            </a:r>
            <a:r>
              <a:rPr lang="en-GB" b="1" dirty="0"/>
              <a:t>);</a:t>
            </a:r>
          </a:p>
          <a:p>
            <a:r>
              <a:rPr lang="en-GB" b="1" dirty="0"/>
              <a:t>    }</a:t>
            </a:r>
          </a:p>
          <a:p>
            <a:r>
              <a:rPr lang="en-GB" b="1" dirty="0"/>
              <a:t>}</a:t>
            </a:r>
          </a:p>
          <a:p>
            <a:r>
              <a:rPr lang="en-GB" b="1" dirty="0"/>
              <a:t> </a:t>
            </a:r>
          </a:p>
          <a:p>
            <a:r>
              <a:rPr lang="en-GB" b="1" dirty="0"/>
              <a:t>public class Test {</a:t>
            </a:r>
          </a:p>
          <a:p>
            <a:r>
              <a:rPr lang="en-GB" b="1" dirty="0"/>
              <a:t>    public static void change(Message m) {</a:t>
            </a:r>
          </a:p>
          <a:p>
            <a:r>
              <a:rPr lang="en-GB" b="1" dirty="0"/>
              <a:t>        m = new Message();</a:t>
            </a:r>
          </a:p>
          <a:p>
            <a:r>
              <a:rPr lang="en-GB" b="1" dirty="0"/>
              <a:t>        </a:t>
            </a:r>
            <a:r>
              <a:rPr lang="en-GB" b="1" dirty="0" err="1"/>
              <a:t>m.msg</a:t>
            </a:r>
            <a:r>
              <a:rPr lang="en-GB" b="1" dirty="0"/>
              <a:t> = "Happy Holidays!";</a:t>
            </a:r>
          </a:p>
          <a:p>
            <a:r>
              <a:rPr lang="en-GB" b="1" dirty="0"/>
              <a:t>    }</a:t>
            </a:r>
          </a:p>
          <a:p>
            <a:r>
              <a:rPr lang="en-GB" b="1" dirty="0"/>
              <a:t>     public static void main(String[] </a:t>
            </a:r>
            <a:r>
              <a:rPr lang="en-GB" b="1" dirty="0" err="1"/>
              <a:t>args</a:t>
            </a:r>
            <a:r>
              <a:rPr lang="en-GB" b="1" dirty="0"/>
              <a:t>) {</a:t>
            </a:r>
          </a:p>
          <a:p>
            <a:r>
              <a:rPr lang="en-GB" b="1" dirty="0"/>
              <a:t>        Message </a:t>
            </a:r>
            <a:r>
              <a:rPr lang="en-GB" b="1" dirty="0" err="1"/>
              <a:t>obj</a:t>
            </a:r>
            <a:r>
              <a:rPr lang="en-GB" b="1" dirty="0"/>
              <a:t> = new Message();</a:t>
            </a:r>
          </a:p>
          <a:p>
            <a:r>
              <a:rPr lang="en-GB" b="1" dirty="0"/>
              <a:t>        </a:t>
            </a:r>
            <a:r>
              <a:rPr lang="en-GB" b="1" dirty="0" err="1"/>
              <a:t>obj.print</a:t>
            </a:r>
            <a:r>
              <a:rPr lang="en-GB" b="1" dirty="0"/>
              <a:t>();</a:t>
            </a:r>
          </a:p>
          <a:p>
            <a:r>
              <a:rPr lang="en-GB" b="1" dirty="0"/>
              <a:t>        change(</a:t>
            </a:r>
            <a:r>
              <a:rPr lang="en-GB" b="1" dirty="0" err="1"/>
              <a:t>obj</a:t>
            </a:r>
            <a:r>
              <a:rPr lang="en-GB" b="1" dirty="0"/>
              <a:t>);</a:t>
            </a:r>
          </a:p>
          <a:p>
            <a:r>
              <a:rPr lang="en-GB" b="1" dirty="0"/>
              <a:t>        </a:t>
            </a:r>
            <a:r>
              <a:rPr lang="en-GB" b="1" dirty="0" err="1"/>
              <a:t>obj.print</a:t>
            </a:r>
            <a:r>
              <a:rPr lang="en-GB" b="1" dirty="0"/>
              <a:t>();</a:t>
            </a:r>
          </a:p>
          <a:p>
            <a:r>
              <a:rPr lang="en-GB" b="1" dirty="0"/>
              <a:t>    }</a:t>
            </a:r>
          </a:p>
          <a:p>
            <a:r>
              <a:rPr lang="en-GB" b="1" dirty="0"/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80F327-C9FF-994A-A16D-05E0230E1FA6}"/>
              </a:ext>
            </a:extLst>
          </p:cNvPr>
          <p:cNvSpPr txBox="1"/>
          <p:nvPr/>
        </p:nvSpPr>
        <p:spPr>
          <a:xfrm>
            <a:off x="698500" y="1562100"/>
            <a:ext cx="586740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a)</a:t>
            </a:r>
            <a:br>
              <a:rPr lang="en-GB" dirty="0"/>
            </a:br>
            <a:r>
              <a:rPr lang="en-GB" dirty="0"/>
              <a:t>Happy New Year!</a:t>
            </a:r>
          </a:p>
          <a:p>
            <a:r>
              <a:rPr lang="en-GB" dirty="0"/>
              <a:t>Happy holidays!</a:t>
            </a:r>
          </a:p>
          <a:p>
            <a:br>
              <a:rPr lang="en-GB" dirty="0"/>
            </a:br>
            <a:r>
              <a:rPr lang="en-GB" dirty="0"/>
              <a:t>b)​</a:t>
            </a:r>
          </a:p>
          <a:p>
            <a:r>
              <a:rPr lang="en-GB" dirty="0"/>
              <a:t>Happy New Year!</a:t>
            </a:r>
            <a:br>
              <a:rPr lang="en-GB" dirty="0"/>
            </a:br>
            <a:r>
              <a:rPr lang="en-GB" dirty="0"/>
              <a:t>Happy New Year!</a:t>
            </a:r>
          </a:p>
          <a:p>
            <a:r>
              <a:rPr lang="en-GB" dirty="0"/>
              <a:t>​</a:t>
            </a:r>
            <a:br>
              <a:rPr lang="en-GB" dirty="0"/>
            </a:br>
            <a:r>
              <a:rPr lang="en-GB" dirty="0"/>
              <a:t>c)</a:t>
            </a:r>
          </a:p>
          <a:p>
            <a:r>
              <a:rPr lang="en-GB" dirty="0"/>
              <a:t>null</a:t>
            </a:r>
            <a:br>
              <a:rPr lang="en-GB" dirty="0"/>
            </a:br>
            <a:r>
              <a:rPr lang="en-GB" dirty="0"/>
              <a:t>Happy New Year!</a:t>
            </a:r>
          </a:p>
          <a:p>
            <a:r>
              <a:rPr lang="en-GB" dirty="0"/>
              <a:t>​</a:t>
            </a:r>
            <a:br>
              <a:rPr lang="en-GB" dirty="0"/>
            </a:br>
            <a:r>
              <a:rPr lang="en-GB" dirty="0"/>
              <a:t>d)</a:t>
            </a:r>
          </a:p>
          <a:p>
            <a:r>
              <a:rPr lang="en-GB" dirty="0"/>
              <a:t>Happy Holidays!</a:t>
            </a:r>
            <a:br>
              <a:rPr lang="en-GB" dirty="0"/>
            </a:br>
            <a:r>
              <a:rPr lang="en-GB" dirty="0"/>
              <a:t>Happy Holidays!</a:t>
            </a:r>
          </a:p>
          <a:p>
            <a:br>
              <a:rPr lang="en-GB" dirty="0"/>
            </a:br>
            <a:endParaRPr lang="en-GB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66785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6600C-3A15-6F4B-9A00-40A0E408D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Q11. Which of the following can be put in blank so to compile it </a:t>
            </a:r>
            <a:r>
              <a:rPr lang="en-US" dirty="0" err="1"/>
              <a:t>sucesfull</a:t>
            </a:r>
            <a:r>
              <a:rPr lang="en-US" dirty="0"/>
              <a:t> 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04DA75-2D21-4C42-B26B-0D4627D915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AutoNum type="alphaLcParenR"/>
            </a:pPr>
            <a:r>
              <a:rPr lang="en-US" dirty="0"/>
              <a:t> default</a:t>
            </a:r>
          </a:p>
          <a:p>
            <a:pPr marL="457200" indent="-457200">
              <a:buAutoNum type="alphaLcParenR"/>
            </a:pPr>
            <a:r>
              <a:rPr lang="en-US" dirty="0"/>
              <a:t> final </a:t>
            </a:r>
          </a:p>
          <a:p>
            <a:pPr marL="457200" indent="-457200">
              <a:buAutoNum type="alphaLcParenR"/>
            </a:pPr>
            <a:r>
              <a:rPr lang="en-US" dirty="0"/>
              <a:t> private </a:t>
            </a:r>
          </a:p>
          <a:p>
            <a:pPr marL="457200" indent="-457200">
              <a:buAutoNum type="alphaLcParenR"/>
            </a:pPr>
            <a:r>
              <a:rPr lang="en-US" dirty="0"/>
              <a:t> public </a:t>
            </a:r>
          </a:p>
          <a:p>
            <a:pPr marL="457200" indent="-457200">
              <a:buAutoNum type="alphaLcParenR"/>
            </a:pPr>
            <a:r>
              <a:rPr lang="en-US" dirty="0"/>
              <a:t>String </a:t>
            </a:r>
          </a:p>
          <a:p>
            <a:pPr marL="457200" indent="-457200">
              <a:buAutoNum type="alphaLcParenR"/>
            </a:pPr>
            <a:r>
              <a:rPr lang="en-US" dirty="0"/>
              <a:t> </a:t>
            </a:r>
            <a:r>
              <a:rPr lang="en-US" dirty="0" err="1"/>
              <a:t>zzz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ECCA61-58E4-2E40-A14F-61B03BD498B1}"/>
              </a:ext>
            </a:extLst>
          </p:cNvPr>
          <p:cNvSpPr txBox="1"/>
          <p:nvPr/>
        </p:nvSpPr>
        <p:spPr>
          <a:xfrm>
            <a:off x="6565900" y="1752600"/>
            <a:ext cx="3378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public class Hello {</a:t>
            </a:r>
          </a:p>
          <a:p>
            <a:r>
              <a:rPr lang="en-US" dirty="0"/>
              <a:t> …….. void hey() {}</a:t>
            </a:r>
          </a:p>
          <a:p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9046312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A2644D-4D05-6044-BD76-BCC1009B7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Q12. What is the result of compiling and executing of the code?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0FE798-C765-9A45-B5B0-472DB3FA3F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a) </a:t>
            </a:r>
            <a:r>
              <a:rPr lang="en-GB" b="1" dirty="0" err="1"/>
              <a:t>curur</a:t>
            </a:r>
            <a:r>
              <a:rPr lang="en-GB" b="1" dirty="0"/>
              <a:t> </a:t>
            </a:r>
          </a:p>
          <a:p>
            <a:r>
              <a:rPr lang="en-US" dirty="0"/>
              <a:t>b) </a:t>
            </a:r>
            <a:r>
              <a:rPr lang="en-GB" b="1" dirty="0" err="1"/>
              <a:t>ucrcr</a:t>
            </a:r>
            <a:r>
              <a:rPr lang="en-GB" b="1" dirty="0"/>
              <a:t> </a:t>
            </a:r>
          </a:p>
          <a:p>
            <a:r>
              <a:rPr lang="en-US" dirty="0"/>
              <a:t>c) </a:t>
            </a:r>
            <a:r>
              <a:rPr lang="en-GB" b="1" dirty="0"/>
              <a:t>u </a:t>
            </a:r>
            <a:r>
              <a:rPr lang="en-GB" b="1" dirty="0" err="1"/>
              <a:t>ucrcr</a:t>
            </a:r>
            <a:r>
              <a:rPr lang="en-GB" b="1" dirty="0"/>
              <a:t> </a:t>
            </a:r>
          </a:p>
          <a:p>
            <a:r>
              <a:rPr lang="en-US" dirty="0"/>
              <a:t>d) </a:t>
            </a:r>
            <a:r>
              <a:rPr lang="en-GB" b="1" dirty="0"/>
              <a:t>u u </a:t>
            </a:r>
            <a:r>
              <a:rPr lang="en-GB" b="1" dirty="0" err="1"/>
              <a:t>curcur</a:t>
            </a:r>
            <a:r>
              <a:rPr lang="en-GB" b="1" dirty="0"/>
              <a:t> </a:t>
            </a:r>
          </a:p>
          <a:p>
            <a:r>
              <a:rPr lang="en-US" dirty="0"/>
              <a:t>e) </a:t>
            </a:r>
            <a:r>
              <a:rPr lang="en-GB" b="1" dirty="0"/>
              <a:t>u u </a:t>
            </a:r>
            <a:r>
              <a:rPr lang="en-GB" b="1" dirty="0" err="1"/>
              <a:t>ucrcr</a:t>
            </a:r>
            <a:r>
              <a:rPr lang="en-GB" b="1" dirty="0"/>
              <a:t> </a:t>
            </a:r>
          </a:p>
          <a:p>
            <a:r>
              <a:rPr lang="en-US" dirty="0"/>
              <a:t>f) </a:t>
            </a:r>
            <a:r>
              <a:rPr lang="en-GB" b="1" dirty="0" err="1"/>
              <a:t>ur</a:t>
            </a:r>
            <a:r>
              <a:rPr lang="en-GB" b="1" dirty="0"/>
              <a:t> </a:t>
            </a:r>
            <a:r>
              <a:rPr lang="en-GB" b="1" dirty="0" err="1"/>
              <a:t>ur</a:t>
            </a:r>
            <a:r>
              <a:rPr lang="en-GB" b="1" dirty="0"/>
              <a:t> </a:t>
            </a:r>
            <a:r>
              <a:rPr lang="en-GB" b="1" dirty="0" err="1"/>
              <a:t>urc</a:t>
            </a:r>
            <a:r>
              <a:rPr lang="en-GB" b="1" dirty="0"/>
              <a:t> </a:t>
            </a:r>
          </a:p>
          <a:p>
            <a:r>
              <a:rPr lang="en-US" dirty="0"/>
              <a:t>g) The code does not compile   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69B5E041-E950-5042-AF54-BCE5B4ECFA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1200" y="984738"/>
            <a:ext cx="4775200" cy="4354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4353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F419E-2296-AB4A-94A4-03A75ABCB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Q13 </a:t>
            </a:r>
            <a:r>
              <a:rPr lang="en-GB" dirty="0"/>
              <a:t>Which code can be inserted to have the code print 2?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4F0DD1-ABBD-0D44-808F-3A091231D8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a) </a:t>
            </a:r>
            <a:r>
              <a:rPr lang="en-GB" b="1" dirty="0"/>
              <a:t>Replace line 1 with </a:t>
            </a:r>
            <a:r>
              <a:rPr lang="en-GB" b="1" dirty="0" err="1"/>
              <a:t>BirdSeed</a:t>
            </a:r>
            <a:r>
              <a:rPr lang="en-GB" b="1" dirty="0"/>
              <a:t>(2); </a:t>
            </a:r>
          </a:p>
          <a:p>
            <a:r>
              <a:rPr lang="en-US" dirty="0"/>
              <a:t>b) </a:t>
            </a:r>
            <a:r>
              <a:rPr lang="en-GB" b="1" dirty="0"/>
              <a:t>Replace line 2 with </a:t>
            </a:r>
            <a:r>
              <a:rPr lang="en-GB" b="1" dirty="0" err="1"/>
              <a:t>BirdSeed</a:t>
            </a:r>
            <a:r>
              <a:rPr lang="en-GB" b="1" dirty="0"/>
              <a:t>(2); </a:t>
            </a:r>
          </a:p>
          <a:p>
            <a:r>
              <a:rPr lang="en-US" dirty="0"/>
              <a:t>c) </a:t>
            </a:r>
            <a:r>
              <a:rPr lang="en-GB" b="1" dirty="0"/>
              <a:t>Replace line 1 with new </a:t>
            </a:r>
            <a:r>
              <a:rPr lang="en-GB" b="1" dirty="0" err="1"/>
              <a:t>BirdSeed</a:t>
            </a:r>
            <a:r>
              <a:rPr lang="en-GB" b="1" dirty="0"/>
              <a:t>(2); </a:t>
            </a:r>
          </a:p>
          <a:p>
            <a:r>
              <a:rPr lang="en-US" dirty="0"/>
              <a:t>d) </a:t>
            </a:r>
            <a:r>
              <a:rPr lang="en-GB" b="1" dirty="0"/>
              <a:t>Replace line 2 with new </a:t>
            </a:r>
            <a:r>
              <a:rPr lang="en-GB" b="1" dirty="0" err="1"/>
              <a:t>BirdSeed</a:t>
            </a:r>
            <a:r>
              <a:rPr lang="en-GB" b="1" dirty="0"/>
              <a:t>(2); </a:t>
            </a:r>
          </a:p>
          <a:p>
            <a:r>
              <a:rPr lang="en-US" dirty="0"/>
              <a:t>e) </a:t>
            </a:r>
            <a:r>
              <a:rPr lang="en-GB" b="1" dirty="0"/>
              <a:t>Replace line 1 with this(2); </a:t>
            </a:r>
          </a:p>
          <a:p>
            <a:r>
              <a:rPr lang="en-US" dirty="0"/>
              <a:t>f) </a:t>
            </a:r>
            <a:r>
              <a:rPr lang="en-GB" b="1" dirty="0"/>
              <a:t>Replace line 2 with this(2); 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D4D7B71E-EAF6-114C-856D-69D494BCB2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6100" y="1251886"/>
            <a:ext cx="43434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4499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4426C1-8BA3-B84E-BD38-BD0A0E476E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Q14. What is the output of the following code?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172EED-B2BF-0D4B-A896-F2B45F0E2A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AutoNum type="alphaLcParenR"/>
            </a:pPr>
            <a:r>
              <a:rPr lang="en-US" dirty="0"/>
              <a:t>01</a:t>
            </a:r>
          </a:p>
          <a:p>
            <a:pPr marL="457200" indent="-457200">
              <a:buAutoNum type="alphaLcParenR"/>
            </a:pPr>
            <a:r>
              <a:rPr lang="en-US" dirty="0"/>
              <a:t>08</a:t>
            </a:r>
          </a:p>
          <a:p>
            <a:pPr marL="457200" indent="-457200">
              <a:buAutoNum type="alphaLcParenR"/>
            </a:pPr>
            <a:r>
              <a:rPr lang="en-US" dirty="0"/>
              <a:t>2</a:t>
            </a:r>
          </a:p>
          <a:p>
            <a:pPr marL="457200" indent="-457200">
              <a:buAutoNum type="alphaLcParenR"/>
            </a:pPr>
            <a:r>
              <a:rPr lang="en-US" dirty="0"/>
              <a:t>8</a:t>
            </a:r>
          </a:p>
          <a:p>
            <a:pPr marL="457200" indent="-457200">
              <a:buAutoNum type="alphaLcParenR"/>
            </a:pPr>
            <a:r>
              <a:rPr lang="en-US" dirty="0"/>
              <a:t>Compilation error</a:t>
            </a:r>
          </a:p>
          <a:p>
            <a:pPr marL="457200" indent="-457200">
              <a:buAutoNum type="alphaLcParenR"/>
            </a:pPr>
            <a:r>
              <a:rPr lang="en-US" dirty="0"/>
              <a:t>Exception error</a:t>
            </a:r>
          </a:p>
        </p:txBody>
      </p:sp>
      <p:pic>
        <p:nvPicPr>
          <p:cNvPr id="9" name="Picture 8" descr="Graphical user interface, text&#10;&#10;Description automatically generated with medium confidence">
            <a:extLst>
              <a:ext uri="{FF2B5EF4-FFF2-40B4-BE49-F238E27FC236}">
                <a16:creationId xmlns:a16="http://schemas.microsoft.com/office/drawing/2014/main" id="{82E9043F-043A-8046-B930-7D4A560DAB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8900" y="4789771"/>
            <a:ext cx="3822700" cy="1397000"/>
          </a:xfrm>
          <a:prstGeom prst="rect">
            <a:avLst/>
          </a:prstGeom>
        </p:spPr>
      </p:pic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0B19053A-1C69-EA40-967F-3664CA8065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800" y="698501"/>
            <a:ext cx="4241800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3322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59EC93-C340-A449-85B8-44FF3CAE0B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4001"/>
            <a:ext cx="10515600" cy="474500"/>
          </a:xfrm>
        </p:spPr>
        <p:txBody>
          <a:bodyPr anchor="ctr">
            <a:normAutofit/>
          </a:bodyPr>
          <a:lstStyle/>
          <a:p>
            <a:r>
              <a:rPr lang="en-US" dirty="0"/>
              <a:t>Q15 Which are true in the following example ? (Chose all apply)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796BCB-1E8F-D84E-80AC-2CEBF0163E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945428"/>
            <a:ext cx="5181600" cy="4910647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a) </a:t>
            </a:r>
            <a:r>
              <a:rPr lang="en-GB" dirty="0"/>
              <a:t>The code compiles as is</a:t>
            </a:r>
          </a:p>
          <a:p>
            <a:pPr marL="0" indent="0">
              <a:buNone/>
            </a:pPr>
            <a:br>
              <a:rPr lang="en-GB" dirty="0"/>
            </a:br>
            <a:r>
              <a:rPr lang="en-GB" dirty="0"/>
              <a:t>b) There is exactly one compiler error in the code</a:t>
            </a:r>
          </a:p>
          <a:p>
            <a:pPr marL="0" indent="0">
              <a:buNone/>
            </a:pPr>
            <a:br>
              <a:rPr lang="en-GB" dirty="0"/>
            </a:br>
            <a:r>
              <a:rPr lang="en-GB" dirty="0"/>
              <a:t>C) There are exactly two compiler errors in the code</a:t>
            </a:r>
          </a:p>
          <a:p>
            <a:pPr marL="0" indent="0">
              <a:buNone/>
            </a:pPr>
            <a:br>
              <a:rPr lang="en-GB" dirty="0"/>
            </a:br>
            <a:r>
              <a:rPr lang="en-GB" dirty="0"/>
              <a:t>D) If the lines with compiler errors are removed, the output is climb climb</a:t>
            </a:r>
          </a:p>
          <a:p>
            <a:pPr marL="0" indent="0">
              <a:buNone/>
            </a:pPr>
            <a:br>
              <a:rPr lang="en-GB" dirty="0"/>
            </a:br>
            <a:r>
              <a:rPr lang="en-GB" dirty="0"/>
              <a:t>E) If the lines with compiler errors are removed, the output is swing swing</a:t>
            </a:r>
          </a:p>
          <a:p>
            <a:pPr marL="0" indent="0">
              <a:buNone/>
            </a:pPr>
            <a:br>
              <a:rPr lang="en-GB" dirty="0"/>
            </a:br>
            <a:r>
              <a:rPr lang="en-GB" dirty="0"/>
              <a:t>F) If the lines with compile errors are removed, the code throws a </a:t>
            </a:r>
            <a:r>
              <a:rPr lang="en-GB" dirty="0" err="1"/>
              <a:t>NullPointerException</a:t>
            </a:r>
            <a:r>
              <a:rPr lang="en-GB" dirty="0"/>
              <a:t>. </a:t>
            </a:r>
          </a:p>
          <a:p>
            <a:endParaRPr lang="en-GB" dirty="0"/>
          </a:p>
          <a:p>
            <a:endParaRPr lang="en-US" dirty="0"/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3F458452-79A7-894D-9344-2180FCCA2B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2720" y="945428"/>
            <a:ext cx="4640559" cy="491064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7781197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3BD9F-E4B0-B648-8E18-A6393FE5E5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4001"/>
            <a:ext cx="10515600" cy="474500"/>
          </a:xfrm>
        </p:spPr>
        <p:txBody>
          <a:bodyPr anchor="ctr">
            <a:normAutofit/>
          </a:bodyPr>
          <a:lstStyle/>
          <a:p>
            <a:r>
              <a:rPr lang="en-US" dirty="0"/>
              <a:t>Q16 Which of the following are true for the code bellow?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811F6E-B1A8-4843-8EBE-1AF2D272DD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02522"/>
            <a:ext cx="5459027" cy="5209377"/>
          </a:xfrm>
        </p:spPr>
        <p:txBody>
          <a:bodyPr>
            <a:normAutofit fontScale="92500" lnSpcReduction="20000"/>
          </a:bodyPr>
          <a:lstStyle/>
          <a:p>
            <a:pPr marL="457200" indent="-457200">
              <a:buAutoNum type="alphaLcParenR"/>
            </a:pPr>
            <a:r>
              <a:rPr lang="en-GB" dirty="0"/>
              <a:t>The code prints out 2 4.</a:t>
            </a:r>
          </a:p>
          <a:p>
            <a:br>
              <a:rPr lang="en-GB" dirty="0"/>
            </a:br>
            <a:r>
              <a:rPr lang="en-US" dirty="0"/>
              <a:t>b) </a:t>
            </a:r>
            <a:r>
              <a:rPr lang="en-GB" dirty="0"/>
              <a:t>The code prints out 3 4.</a:t>
            </a:r>
            <a:br>
              <a:rPr lang="en-GB" dirty="0"/>
            </a:br>
            <a:endParaRPr lang="en-GB" dirty="0"/>
          </a:p>
          <a:p>
            <a:r>
              <a:rPr lang="en-GB" dirty="0"/>
              <a:t>c) The code prints out 4 2.</a:t>
            </a:r>
            <a:br>
              <a:rPr lang="en-GB" dirty="0"/>
            </a:br>
            <a:endParaRPr lang="en-GB" dirty="0"/>
          </a:p>
          <a:p>
            <a:r>
              <a:rPr lang="en-GB" dirty="0"/>
              <a:t>d) The code prints out 4 4.</a:t>
            </a:r>
            <a:br>
              <a:rPr lang="en-GB" dirty="0"/>
            </a:br>
            <a:endParaRPr lang="en-GB" dirty="0"/>
          </a:p>
          <a:p>
            <a:r>
              <a:rPr lang="en-GB" dirty="0"/>
              <a:t>e) The code prints 3 4 if you remove the constructor Create(int </a:t>
            </a:r>
            <a:r>
              <a:rPr lang="en-GB" dirty="0" err="1"/>
              <a:t>num</a:t>
            </a:r>
            <a:r>
              <a:rPr lang="en-GB" dirty="0"/>
              <a:t>) 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f) The code prints 4 4 if you remove the constructor Create(int </a:t>
            </a:r>
            <a:r>
              <a:rPr lang="en-GB" dirty="0" err="1"/>
              <a:t>num</a:t>
            </a:r>
            <a:r>
              <a:rPr lang="en-GB" dirty="0"/>
              <a:t>) 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g) The code prints 5 4 if you remove the constructor Create(int </a:t>
            </a:r>
            <a:r>
              <a:rPr lang="en-GB" dirty="0" err="1"/>
              <a:t>num</a:t>
            </a:r>
            <a:r>
              <a:rPr lang="en-GB" dirty="0"/>
              <a:t>) </a:t>
            </a:r>
          </a:p>
        </p:txBody>
      </p:sp>
      <p:pic>
        <p:nvPicPr>
          <p:cNvPr id="6" name="Picture 5" descr="Text&#10;&#10;Description automatically generated with low confidence">
            <a:extLst>
              <a:ext uri="{FF2B5EF4-FFF2-40B4-BE49-F238E27FC236}">
                <a16:creationId xmlns:a16="http://schemas.microsoft.com/office/drawing/2014/main" id="{A5454997-0F47-8946-96FE-1102AB6349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6942" y="1102522"/>
            <a:ext cx="3722368" cy="4652963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764789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 txBox="1">
            <a:spLocks/>
          </p:cNvSpPr>
          <p:nvPr/>
        </p:nvSpPr>
        <p:spPr>
          <a:xfrm>
            <a:off x="1513113" y="5363030"/>
            <a:ext cx="8871857" cy="78740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400" b="1" i="1" dirty="0">
                <a:solidFill>
                  <a:schemeClr val="bg1"/>
                </a:solidFill>
              </a:rPr>
              <a:t>Thank You For Your Time</a:t>
            </a:r>
          </a:p>
        </p:txBody>
      </p:sp>
    </p:spTree>
    <p:extLst>
      <p:ext uri="{BB962C8B-B14F-4D97-AF65-F5344CB8AC3E}">
        <p14:creationId xmlns:p14="http://schemas.microsoft.com/office/powerpoint/2010/main" val="40451959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6819D-8A76-2C4A-A72E-E6D9073903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900" y="224001"/>
            <a:ext cx="11137900" cy="474500"/>
          </a:xfrm>
        </p:spPr>
        <p:txBody>
          <a:bodyPr>
            <a:normAutofit fontScale="90000"/>
          </a:bodyPr>
          <a:lstStyle/>
          <a:p>
            <a:r>
              <a:rPr lang="en-US" dirty="0"/>
              <a:t>Q1. How many instances of class Pen are eligible for Garbage Collector at line 4?</a:t>
            </a: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2303F7DF-F41B-7945-9C2B-3FE167D85C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1800" y="1302544"/>
            <a:ext cx="5842000" cy="39497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B16E7DE-5D04-B948-8859-0D701C2A7EC9}"/>
              </a:ext>
            </a:extLst>
          </p:cNvPr>
          <p:cNvSpPr txBox="1"/>
          <p:nvPr/>
        </p:nvSpPr>
        <p:spPr>
          <a:xfrm>
            <a:off x="698500" y="1943100"/>
            <a:ext cx="37719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a) 1</a:t>
            </a:r>
          </a:p>
          <a:p>
            <a:r>
              <a:rPr lang="en-US" dirty="0"/>
              <a:t>b) 0</a:t>
            </a:r>
          </a:p>
          <a:p>
            <a:r>
              <a:rPr lang="en-US" dirty="0"/>
              <a:t>c) 3</a:t>
            </a:r>
          </a:p>
          <a:p>
            <a:r>
              <a:rPr lang="en-US" dirty="0"/>
              <a:t>d) 2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39364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EFE5D9-F851-6A45-B80B-446AF30C1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Q2. What will be happened when the code is compiled and executed?</a:t>
            </a: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376A4A07-7C44-F640-B332-CBC2A05C39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6700" y="1041400"/>
            <a:ext cx="4737100" cy="4775200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0F12B24-152B-CC4F-A632-C94711477611}"/>
              </a:ext>
            </a:extLst>
          </p:cNvPr>
          <p:cNvSpPr txBox="1"/>
          <p:nvPr/>
        </p:nvSpPr>
        <p:spPr>
          <a:xfrm>
            <a:off x="965200" y="1473200"/>
            <a:ext cx="5130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LcParenR"/>
            </a:pPr>
            <a:r>
              <a:rPr lang="en-US" dirty="0"/>
              <a:t>Compilation error</a:t>
            </a:r>
          </a:p>
          <a:p>
            <a:pPr marL="342900" indent="-342900">
              <a:buAutoNum type="alphaLcParenR"/>
            </a:pPr>
            <a:r>
              <a:rPr lang="en-US" dirty="0"/>
              <a:t>James:25</a:t>
            </a:r>
          </a:p>
          <a:p>
            <a:pPr marL="342900" indent="-342900">
              <a:buAutoNum type="alphaLcParenR"/>
            </a:pPr>
            <a:r>
              <a:rPr lang="en-US" dirty="0"/>
              <a:t>An exception is throws at runtime</a:t>
            </a:r>
          </a:p>
          <a:p>
            <a:pPr marL="342900" indent="-342900">
              <a:buAutoNum type="alphaLcParenR"/>
            </a:pPr>
            <a:r>
              <a:rPr lang="en-US" dirty="0"/>
              <a:t>null:0</a:t>
            </a:r>
          </a:p>
        </p:txBody>
      </p:sp>
    </p:spTree>
    <p:extLst>
      <p:ext uri="{BB962C8B-B14F-4D97-AF65-F5344CB8AC3E}">
        <p14:creationId xmlns:p14="http://schemas.microsoft.com/office/powerpoint/2010/main" val="23150130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73C4C1-8415-7C47-82DE-85E50C267B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Q3. What will be the result of compiling and executing of Test class </a:t>
            </a: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50F139BC-74AA-8D4E-B6A9-5703B347B0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762001"/>
            <a:ext cx="5324307" cy="491648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DD542C4-14EE-1C46-BDDC-FBA93B436EEB}"/>
              </a:ext>
            </a:extLst>
          </p:cNvPr>
          <p:cNvSpPr txBox="1"/>
          <p:nvPr/>
        </p:nvSpPr>
        <p:spPr>
          <a:xfrm>
            <a:off x="711200" y="1727200"/>
            <a:ext cx="45085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LcParenR"/>
            </a:pPr>
            <a:r>
              <a:rPr lang="en-US" dirty="0"/>
              <a:t>Point(0, 20);Point(0, 20)</a:t>
            </a:r>
          </a:p>
          <a:p>
            <a:pPr marL="342900" indent="-342900">
              <a:buAutoNum type="alphaLcParenR"/>
            </a:pPr>
            <a:r>
              <a:rPr lang="en-US" dirty="0"/>
              <a:t>Point(10, 20);Point(0, 20)</a:t>
            </a:r>
          </a:p>
          <a:p>
            <a:pPr marL="342900" indent="-342900">
              <a:buAutoNum type="alphaLcParenR"/>
            </a:pPr>
            <a:r>
              <a:rPr lang="en-US" dirty="0"/>
              <a:t>Point(10, 20);Point(10, 20)</a:t>
            </a:r>
          </a:p>
          <a:p>
            <a:pPr marL="342900" indent="-342900">
              <a:buAutoNum type="alphaLcParenR"/>
            </a:pPr>
            <a:r>
              <a:rPr lang="en-US" dirty="0"/>
              <a:t>Non of the other options</a:t>
            </a:r>
          </a:p>
          <a:p>
            <a:pPr marL="342900" indent="-342900">
              <a:buAutoNum type="alphaLcParenR"/>
            </a:pPr>
            <a:r>
              <a:rPr lang="en-US" dirty="0"/>
              <a:t>Point(0, 20);Point(10, 20)</a:t>
            </a:r>
          </a:p>
        </p:txBody>
      </p:sp>
    </p:spTree>
    <p:extLst>
      <p:ext uri="{BB962C8B-B14F-4D97-AF65-F5344CB8AC3E}">
        <p14:creationId xmlns:p14="http://schemas.microsoft.com/office/powerpoint/2010/main" val="40558988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60E762-1072-FA4C-B58E-DC66E5921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Q4 Which options are enough to avoid compilation error 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17FB15-9BB3-104C-B75D-CF95310E9807}"/>
              </a:ext>
            </a:extLst>
          </p:cNvPr>
          <p:cNvSpPr txBox="1"/>
          <p:nvPr/>
        </p:nvSpPr>
        <p:spPr>
          <a:xfrm>
            <a:off x="6248400" y="965200"/>
            <a:ext cx="5486400" cy="5570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/>
              <a:t>package orders;</a:t>
            </a:r>
          </a:p>
          <a:p>
            <a:r>
              <a:rPr lang="en-GB" sz="1600" b="1" dirty="0"/>
              <a:t> </a:t>
            </a:r>
          </a:p>
          <a:p>
            <a:r>
              <a:rPr lang="en-GB" sz="1600" b="1" dirty="0"/>
              <a:t>public class Order {</a:t>
            </a:r>
          </a:p>
          <a:p>
            <a:r>
              <a:rPr lang="en-GB" sz="1600" b="1" dirty="0"/>
              <a:t>    </a:t>
            </a:r>
          </a:p>
          <a:p>
            <a:r>
              <a:rPr lang="en-GB" sz="1600" b="1" dirty="0"/>
              <a:t>}</a:t>
            </a:r>
          </a:p>
          <a:p>
            <a:endParaRPr lang="en-GB" sz="1600" b="1" dirty="0"/>
          </a:p>
          <a:p>
            <a:r>
              <a:rPr lang="en-GB" sz="1600" b="1" dirty="0"/>
              <a:t>package </a:t>
            </a:r>
            <a:r>
              <a:rPr lang="en-GB" sz="1600" b="1" dirty="0" err="1"/>
              <a:t>orders.items</a:t>
            </a:r>
            <a:r>
              <a:rPr lang="en-GB" sz="1600" b="1" dirty="0"/>
              <a:t>;</a:t>
            </a:r>
          </a:p>
          <a:p>
            <a:r>
              <a:rPr lang="en-GB" sz="1600" b="1" dirty="0"/>
              <a:t> </a:t>
            </a:r>
          </a:p>
          <a:p>
            <a:r>
              <a:rPr lang="en-GB" sz="1600" b="1" dirty="0"/>
              <a:t>public class Item {</a:t>
            </a:r>
          </a:p>
          <a:p>
            <a:r>
              <a:rPr lang="en-GB" sz="1600" b="1" dirty="0"/>
              <a:t>    </a:t>
            </a:r>
          </a:p>
          <a:p>
            <a:r>
              <a:rPr lang="en-GB" sz="1600" b="1" dirty="0"/>
              <a:t>}</a:t>
            </a:r>
            <a:br>
              <a:rPr lang="en-GB" sz="1600" b="1" dirty="0"/>
            </a:br>
            <a:endParaRPr lang="en-GB" sz="1600" b="1" dirty="0"/>
          </a:p>
          <a:p>
            <a:r>
              <a:rPr lang="en-GB" sz="1600" b="1" dirty="0"/>
              <a:t>package shopping;</a:t>
            </a:r>
          </a:p>
          <a:p>
            <a:r>
              <a:rPr lang="en-GB" sz="1600" b="1" dirty="0"/>
              <a:t> </a:t>
            </a:r>
          </a:p>
          <a:p>
            <a:r>
              <a:rPr lang="en-GB" sz="1600" b="1" dirty="0"/>
              <a:t>/*INSERT*/</a:t>
            </a:r>
          </a:p>
          <a:p>
            <a:r>
              <a:rPr lang="en-GB" sz="1600" b="1" dirty="0"/>
              <a:t> </a:t>
            </a:r>
          </a:p>
          <a:p>
            <a:r>
              <a:rPr lang="en-GB" sz="1600" b="1" dirty="0"/>
              <a:t>public class Shop {</a:t>
            </a:r>
          </a:p>
          <a:p>
            <a:r>
              <a:rPr lang="en-GB" sz="1600" b="1" dirty="0"/>
              <a:t>    Order order = null;</a:t>
            </a:r>
          </a:p>
          <a:p>
            <a:r>
              <a:rPr lang="en-GB" sz="1600" b="1" dirty="0"/>
              <a:t>    Item item = null;</a:t>
            </a:r>
          </a:p>
          <a:p>
            <a:r>
              <a:rPr lang="en-GB" sz="1600" b="1" dirty="0"/>
              <a:t>}</a:t>
            </a:r>
          </a:p>
          <a:p>
            <a:br>
              <a:rPr lang="en-GB" dirty="0"/>
            </a:b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150DFB-15F8-F949-99A7-D5B084BB42C5}"/>
              </a:ext>
            </a:extLst>
          </p:cNvPr>
          <p:cNvSpPr txBox="1"/>
          <p:nvPr/>
        </p:nvSpPr>
        <p:spPr>
          <a:xfrm>
            <a:off x="609600" y="1371600"/>
            <a:ext cx="51435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pPr marL="342900" indent="-342900">
              <a:buAutoNum type="alphaLcParenR"/>
            </a:pPr>
            <a:r>
              <a:rPr lang="en-US" dirty="0"/>
              <a:t>import </a:t>
            </a:r>
            <a:r>
              <a:rPr lang="en-US" dirty="0" err="1"/>
              <a:t>orders.Order</a:t>
            </a:r>
            <a:r>
              <a:rPr lang="en-US" dirty="0"/>
              <a:t>;</a:t>
            </a:r>
          </a:p>
          <a:p>
            <a:r>
              <a:rPr lang="en-US" dirty="0"/>
              <a:t>import </a:t>
            </a:r>
            <a:r>
              <a:rPr lang="en-US" dirty="0" err="1"/>
              <a:t>orders.items.Item</a:t>
            </a:r>
            <a:r>
              <a:rPr lang="en-US" dirty="0"/>
              <a:t>;</a:t>
            </a:r>
          </a:p>
          <a:p>
            <a:endParaRPr lang="en-US" dirty="0"/>
          </a:p>
          <a:p>
            <a:r>
              <a:rPr lang="en-US" dirty="0"/>
              <a:t>b) import </a:t>
            </a:r>
            <a:r>
              <a:rPr lang="en-US" dirty="0" err="1"/>
              <a:t>orders.items</a:t>
            </a:r>
            <a:r>
              <a:rPr lang="en-US" dirty="0"/>
              <a:t>.*;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c) import orders.*</a:t>
            </a:r>
          </a:p>
          <a:p>
            <a:r>
              <a:rPr lang="en-US" dirty="0"/>
              <a:t>import </a:t>
            </a:r>
            <a:r>
              <a:rPr lang="en-US" dirty="0" err="1"/>
              <a:t>orders.items</a:t>
            </a:r>
            <a:r>
              <a:rPr lang="en-US" dirty="0"/>
              <a:t>.*</a:t>
            </a:r>
          </a:p>
          <a:p>
            <a:endParaRPr lang="en-US" dirty="0"/>
          </a:p>
          <a:p>
            <a:r>
              <a:rPr lang="en-US" dirty="0"/>
              <a:t>d) import orders.*</a:t>
            </a:r>
          </a:p>
          <a:p>
            <a:r>
              <a:rPr lang="en-US" dirty="0"/>
              <a:t> import items.*</a:t>
            </a:r>
          </a:p>
          <a:p>
            <a:endParaRPr lang="en-US" dirty="0"/>
          </a:p>
          <a:p>
            <a:r>
              <a:rPr lang="en-US" dirty="0"/>
              <a:t>c) import orders.*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35420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ED0D6-1E14-2144-98F9-3FCB25D29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Q5 </a:t>
            </a:r>
            <a:r>
              <a:rPr lang="en-GB" dirty="0"/>
              <a:t>Which of the following is the correct way to make the variable '</a:t>
            </a:r>
            <a:r>
              <a:rPr lang="en-GB" dirty="0" err="1"/>
              <a:t>passportNo</a:t>
            </a:r>
            <a:r>
              <a:rPr lang="en-GB" dirty="0"/>
              <a:t>' read only for any other class?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7155E9-4D3F-4D4F-98C7-AB4AE50120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dirty="0"/>
              <a:t>public class Employee {</a:t>
            </a:r>
          </a:p>
          <a:p>
            <a:r>
              <a:rPr lang="en-GB" b="1" dirty="0"/>
              <a:t>    public int </a:t>
            </a:r>
            <a:r>
              <a:rPr lang="en-GB" b="1" dirty="0" err="1"/>
              <a:t>passportNo</a:t>
            </a:r>
            <a:r>
              <a:rPr lang="en-GB" b="1" dirty="0"/>
              <a:t>; //line 2</a:t>
            </a:r>
          </a:p>
          <a:p>
            <a:r>
              <a:rPr lang="en-GB" b="1" dirty="0"/>
              <a:t>}</a:t>
            </a:r>
          </a:p>
          <a:p>
            <a:endParaRPr lang="en-GB" dirty="0"/>
          </a:p>
          <a:p>
            <a:r>
              <a:rPr lang="en-GB" sz="1600" dirty="0"/>
              <a:t>a) Remove ‘public’ from the ‘</a:t>
            </a:r>
            <a:r>
              <a:rPr lang="en-GB" sz="1600" dirty="0" err="1"/>
              <a:t>passportNo</a:t>
            </a:r>
            <a:r>
              <a:rPr lang="en-GB" sz="1600" dirty="0"/>
              <a:t>’ </a:t>
            </a:r>
            <a:r>
              <a:rPr lang="en-GB" sz="1600" dirty="0" err="1"/>
              <a:t>decaration</a:t>
            </a:r>
            <a:r>
              <a:rPr lang="en-GB" sz="1600" dirty="0"/>
              <a:t> </a:t>
            </a:r>
          </a:p>
          <a:p>
            <a:r>
              <a:rPr lang="en-GB" sz="1600" dirty="0"/>
              <a:t>b) Make ‘</a:t>
            </a:r>
            <a:r>
              <a:rPr lang="en-GB" sz="1600" dirty="0" err="1"/>
              <a:t>passportNo</a:t>
            </a:r>
            <a:r>
              <a:rPr lang="en-GB" sz="1600" dirty="0"/>
              <a:t>’ private and provide a pubic getter e.g. public String </a:t>
            </a:r>
            <a:r>
              <a:rPr lang="en-GB" sz="1600" dirty="0" err="1"/>
              <a:t>getPassordNo</a:t>
            </a:r>
            <a:r>
              <a:rPr lang="en-GB" sz="1600" dirty="0"/>
              <a:t>(); which will return it’s value</a:t>
            </a:r>
          </a:p>
          <a:p>
            <a:r>
              <a:rPr lang="en-GB" sz="1600" dirty="0"/>
              <a:t>c) Make ‘</a:t>
            </a:r>
            <a:r>
              <a:rPr lang="en-GB" sz="1600" dirty="0" err="1"/>
              <a:t>passwordNo</a:t>
            </a:r>
            <a:r>
              <a:rPr lang="en-GB" sz="1600" dirty="0"/>
              <a:t>’ static and provide a public static method </a:t>
            </a:r>
            <a:r>
              <a:rPr lang="en-GB" sz="1600" dirty="0" err="1"/>
              <a:t>getPasswordNo</a:t>
            </a:r>
            <a:r>
              <a:rPr lang="en-GB" sz="1600" dirty="0"/>
              <a:t>() which will return it’s value </a:t>
            </a:r>
          </a:p>
          <a:p>
            <a:r>
              <a:rPr lang="en-GB" sz="1600" dirty="0"/>
              <a:t>d) Make ‘</a:t>
            </a:r>
            <a:r>
              <a:rPr lang="en-GB" sz="1600" dirty="0" err="1"/>
              <a:t>passwordNo</a:t>
            </a:r>
            <a:r>
              <a:rPr lang="en-GB" sz="1600" dirty="0"/>
              <a:t>’ private</a:t>
            </a:r>
            <a:br>
              <a:rPr lang="en-GB" dirty="0"/>
            </a:br>
            <a:endParaRPr lang="en-GB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70423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24BFC-8CCE-2A4E-B0E7-3063C9FE86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Q6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50AD07-5799-7044-A441-5D27946492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dirty="0"/>
              <a:t>____________ uses access modifiers to protect variables and hide them within a class.</a:t>
            </a:r>
          </a:p>
          <a:p>
            <a:r>
              <a:rPr lang="en-GB" b="1" dirty="0"/>
              <a:t>Which of the following options accurately fill in the blanks above?</a:t>
            </a:r>
          </a:p>
          <a:p>
            <a:endParaRPr lang="en-US" dirty="0"/>
          </a:p>
          <a:p>
            <a:pPr marL="457200" indent="-457200">
              <a:buAutoNum type="alphaLcParenR"/>
            </a:pPr>
            <a:r>
              <a:rPr lang="en-US" dirty="0"/>
              <a:t>Polymorphism </a:t>
            </a:r>
          </a:p>
          <a:p>
            <a:pPr marL="457200" indent="-457200">
              <a:buAutoNum type="alphaLcParenR"/>
            </a:pPr>
            <a:r>
              <a:rPr lang="en-US" dirty="0"/>
              <a:t>Encapsulation</a:t>
            </a:r>
          </a:p>
          <a:p>
            <a:pPr marL="457200" indent="-457200">
              <a:buAutoNum type="alphaLcParenR"/>
            </a:pPr>
            <a:r>
              <a:rPr lang="en-US" dirty="0"/>
              <a:t>Inheritance</a:t>
            </a:r>
          </a:p>
          <a:p>
            <a:pPr marL="457200" indent="-457200">
              <a:buAutoNum type="alphaLcParenR"/>
            </a:pPr>
            <a:r>
              <a:rPr lang="en-US" dirty="0"/>
              <a:t>Abstraction</a:t>
            </a:r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5217292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B43CD-CBC8-404A-A2EA-4ACF287D2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Q7 What will be the result of compiling and executing of Test class 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D5FE884-CA4B-4644-B013-85B98664F3BF}"/>
              </a:ext>
            </a:extLst>
          </p:cNvPr>
          <p:cNvSpPr txBox="1"/>
          <p:nvPr/>
        </p:nvSpPr>
        <p:spPr>
          <a:xfrm>
            <a:off x="6591300" y="1117600"/>
            <a:ext cx="49149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public class Test {</a:t>
            </a:r>
          </a:p>
          <a:p>
            <a:r>
              <a:rPr lang="en-GB" b="1" dirty="0"/>
              <a:t>	char var1;</a:t>
            </a:r>
          </a:p>
          <a:p>
            <a:r>
              <a:rPr lang="en-GB" b="1" dirty="0"/>
              <a:t>	double var2;</a:t>
            </a:r>
          </a:p>
          <a:p>
            <a:r>
              <a:rPr lang="en-GB" b="1" dirty="0"/>
              <a:t>	float var3;</a:t>
            </a:r>
          </a:p>
          <a:p>
            <a:endParaRPr lang="en-GB" b="1" dirty="0"/>
          </a:p>
          <a:p>
            <a:r>
              <a:rPr lang="en-GB" b="1" dirty="0"/>
              <a:t>public static void main(String[] </a:t>
            </a:r>
            <a:r>
              <a:rPr lang="en-GB" b="1" dirty="0" err="1"/>
              <a:t>args</a:t>
            </a:r>
            <a:r>
              <a:rPr lang="en-GB" b="1" dirty="0"/>
              <a:t>) {</a:t>
            </a:r>
          </a:p>
          <a:p>
            <a:r>
              <a:rPr lang="en-GB" b="1" dirty="0"/>
              <a:t>	Test </a:t>
            </a:r>
            <a:r>
              <a:rPr lang="en-GB" b="1" dirty="0" err="1"/>
              <a:t>obj</a:t>
            </a:r>
            <a:r>
              <a:rPr lang="en-GB" b="1" dirty="0"/>
              <a:t> = new Test();</a:t>
            </a:r>
          </a:p>
          <a:p>
            <a:r>
              <a:rPr lang="en-GB" b="1" dirty="0"/>
              <a:t>	</a:t>
            </a:r>
            <a:r>
              <a:rPr lang="en-GB" b="1" dirty="0" err="1"/>
              <a:t>System.out.println</a:t>
            </a:r>
            <a:r>
              <a:rPr lang="en-GB" b="1" dirty="0"/>
              <a:t>("&gt;" + obj.var1);</a:t>
            </a:r>
          </a:p>
          <a:p>
            <a:r>
              <a:rPr lang="en-GB" b="1" dirty="0"/>
              <a:t>	</a:t>
            </a:r>
            <a:r>
              <a:rPr lang="en-GB" b="1" dirty="0" err="1"/>
              <a:t>System.out.println</a:t>
            </a:r>
            <a:r>
              <a:rPr lang="en-GB" b="1" dirty="0"/>
              <a:t>("&gt;" + obj.var2);</a:t>
            </a:r>
          </a:p>
          <a:p>
            <a:r>
              <a:rPr lang="en-GB" b="1" dirty="0"/>
              <a:t>	</a:t>
            </a:r>
            <a:r>
              <a:rPr lang="en-GB" b="1" dirty="0" err="1"/>
              <a:t>System.out.println</a:t>
            </a:r>
            <a:r>
              <a:rPr lang="en-GB" b="1" dirty="0"/>
              <a:t>("&gt;" + obj.var3);</a:t>
            </a:r>
          </a:p>
          <a:p>
            <a:r>
              <a:rPr lang="en-GB" b="1" dirty="0"/>
              <a:t>     }</a:t>
            </a:r>
          </a:p>
          <a:p>
            <a:r>
              <a:rPr lang="en-GB" b="1" dirty="0"/>
              <a:t>}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1198A2-044D-0E4C-9BD6-85C653375C5D}"/>
              </a:ext>
            </a:extLst>
          </p:cNvPr>
          <p:cNvSpPr txBox="1"/>
          <p:nvPr/>
        </p:nvSpPr>
        <p:spPr>
          <a:xfrm>
            <a:off x="533400" y="1168400"/>
            <a:ext cx="57277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a) &gt;null</a:t>
            </a:r>
          </a:p>
          <a:p>
            <a:r>
              <a:rPr lang="en-US" dirty="0"/>
              <a:t>&gt;0.0</a:t>
            </a:r>
            <a:br>
              <a:rPr lang="en-US" dirty="0"/>
            </a:br>
            <a:r>
              <a:rPr lang="en-US" dirty="0"/>
              <a:t>&gt;0.0f</a:t>
            </a:r>
          </a:p>
          <a:p>
            <a:endParaRPr lang="en-US" dirty="0"/>
          </a:p>
          <a:p>
            <a:r>
              <a:rPr lang="en-US" dirty="0"/>
              <a:t>b) &gt; null</a:t>
            </a:r>
            <a:br>
              <a:rPr lang="en-US" dirty="0"/>
            </a:br>
            <a:r>
              <a:rPr lang="en-US" dirty="0"/>
              <a:t>&gt;0.0</a:t>
            </a:r>
          </a:p>
          <a:p>
            <a:r>
              <a:rPr lang="en-US" dirty="0"/>
              <a:t>&gt;0.0</a:t>
            </a:r>
          </a:p>
          <a:p>
            <a:endParaRPr lang="en-US" dirty="0"/>
          </a:p>
          <a:p>
            <a:r>
              <a:rPr lang="en-US" dirty="0"/>
              <a:t>c) &gt;</a:t>
            </a:r>
            <a:br>
              <a:rPr lang="en-US" dirty="0"/>
            </a:br>
            <a:r>
              <a:rPr lang="en-US" dirty="0"/>
              <a:t>&gt;0.0</a:t>
            </a:r>
            <a:br>
              <a:rPr lang="en-US" dirty="0"/>
            </a:br>
            <a:r>
              <a:rPr lang="en-US" dirty="0"/>
              <a:t>&gt;0.0f</a:t>
            </a:r>
          </a:p>
          <a:p>
            <a:endParaRPr lang="en-US" dirty="0"/>
          </a:p>
          <a:p>
            <a:r>
              <a:rPr lang="en-US" dirty="0"/>
              <a:t>d) &gt;</a:t>
            </a:r>
            <a:br>
              <a:rPr lang="en-US" dirty="0"/>
            </a:br>
            <a:r>
              <a:rPr lang="en-US" dirty="0"/>
              <a:t>&gt;0.0</a:t>
            </a:r>
            <a:br>
              <a:rPr lang="en-US" dirty="0"/>
            </a:br>
            <a:r>
              <a:rPr lang="en-US" dirty="0"/>
              <a:t>&gt;0.0</a:t>
            </a:r>
          </a:p>
        </p:txBody>
      </p:sp>
    </p:spTree>
    <p:extLst>
      <p:ext uri="{BB962C8B-B14F-4D97-AF65-F5344CB8AC3E}">
        <p14:creationId xmlns:p14="http://schemas.microsoft.com/office/powerpoint/2010/main" val="27879861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8C1BA-1C63-474E-B695-E49171A27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Q8 What will be the result of compiling and executing of Test class 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A5F9F2-5ADA-1142-83AD-0E985F6A31D8}"/>
              </a:ext>
            </a:extLst>
          </p:cNvPr>
          <p:cNvSpPr txBox="1"/>
          <p:nvPr/>
        </p:nvSpPr>
        <p:spPr>
          <a:xfrm>
            <a:off x="6096000" y="698501"/>
            <a:ext cx="4902200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class Student {</a:t>
            </a:r>
          </a:p>
          <a:p>
            <a:r>
              <a:rPr lang="en-GB" b="1" dirty="0"/>
              <a:t>    String name;</a:t>
            </a:r>
          </a:p>
          <a:p>
            <a:r>
              <a:rPr lang="en-GB" b="1" dirty="0"/>
              <a:t>     int marks;</a:t>
            </a:r>
          </a:p>
          <a:p>
            <a:r>
              <a:rPr lang="en-GB" b="1" dirty="0"/>
              <a:t>     Student(String name, int marks) {</a:t>
            </a:r>
          </a:p>
          <a:p>
            <a:r>
              <a:rPr lang="en-GB" b="1" dirty="0"/>
              <a:t>        </a:t>
            </a:r>
            <a:r>
              <a:rPr lang="en-GB" b="1" dirty="0" err="1"/>
              <a:t>this.name</a:t>
            </a:r>
            <a:r>
              <a:rPr lang="en-GB" b="1" dirty="0"/>
              <a:t> = name;</a:t>
            </a:r>
          </a:p>
          <a:p>
            <a:r>
              <a:rPr lang="en-GB" b="1" dirty="0"/>
              <a:t>        </a:t>
            </a:r>
            <a:r>
              <a:rPr lang="en-GB" b="1" dirty="0" err="1"/>
              <a:t>this.marks</a:t>
            </a:r>
            <a:r>
              <a:rPr lang="en-GB" b="1" dirty="0"/>
              <a:t> = marks;</a:t>
            </a:r>
          </a:p>
          <a:p>
            <a:r>
              <a:rPr lang="en-GB" b="1" dirty="0"/>
              <a:t>    }</a:t>
            </a:r>
          </a:p>
          <a:p>
            <a:r>
              <a:rPr lang="en-GB" b="1" dirty="0"/>
              <a:t>}</a:t>
            </a:r>
          </a:p>
          <a:p>
            <a:r>
              <a:rPr lang="en-GB" b="1" dirty="0"/>
              <a:t> </a:t>
            </a:r>
          </a:p>
          <a:p>
            <a:r>
              <a:rPr lang="en-GB" b="1" dirty="0"/>
              <a:t>public class Test {</a:t>
            </a:r>
          </a:p>
          <a:p>
            <a:r>
              <a:rPr lang="en-GB" b="1" dirty="0"/>
              <a:t>    public static void main(String[] </a:t>
            </a:r>
            <a:r>
              <a:rPr lang="en-GB" b="1" dirty="0" err="1"/>
              <a:t>args</a:t>
            </a:r>
            <a:r>
              <a:rPr lang="en-GB" b="1" dirty="0"/>
              <a:t>) {</a:t>
            </a:r>
          </a:p>
          <a:p>
            <a:r>
              <a:rPr lang="en-GB" b="1" dirty="0"/>
              <a:t>        Student student = new Student("James", 25);</a:t>
            </a:r>
          </a:p>
          <a:p>
            <a:r>
              <a:rPr lang="en-GB" b="1" dirty="0"/>
              <a:t>        int marks = 25;</a:t>
            </a:r>
          </a:p>
          <a:p>
            <a:r>
              <a:rPr lang="en-GB" b="1" dirty="0"/>
              <a:t>        review(student, marks);</a:t>
            </a:r>
          </a:p>
          <a:p>
            <a:r>
              <a:rPr lang="en-GB" b="1" dirty="0"/>
              <a:t>        </a:t>
            </a:r>
            <a:r>
              <a:rPr lang="en-GB" b="1" dirty="0" err="1"/>
              <a:t>System.out.println</a:t>
            </a:r>
            <a:r>
              <a:rPr lang="en-GB" b="1" dirty="0"/>
              <a:t>(marks + "-" + </a:t>
            </a:r>
            <a:r>
              <a:rPr lang="en-GB" b="1" dirty="0" err="1"/>
              <a:t>student.marks</a:t>
            </a:r>
            <a:r>
              <a:rPr lang="en-GB" b="1" dirty="0"/>
              <a:t>);</a:t>
            </a:r>
          </a:p>
          <a:p>
            <a:r>
              <a:rPr lang="en-GB" b="1" dirty="0"/>
              <a:t>    }</a:t>
            </a:r>
          </a:p>
          <a:p>
            <a:r>
              <a:rPr lang="en-GB" b="1" dirty="0"/>
              <a:t>    private static void review(Student stud, int marks) {</a:t>
            </a:r>
          </a:p>
          <a:p>
            <a:r>
              <a:rPr lang="en-GB" b="1" dirty="0"/>
              <a:t>         marks = marks + 10;</a:t>
            </a:r>
          </a:p>
          <a:p>
            <a:r>
              <a:rPr lang="en-GB" b="1" dirty="0"/>
              <a:t>        </a:t>
            </a:r>
            <a:r>
              <a:rPr lang="en-GB" b="1" dirty="0" err="1"/>
              <a:t>stud.marks</a:t>
            </a:r>
            <a:r>
              <a:rPr lang="en-GB" b="1" dirty="0"/>
              <a:t>+=marks;</a:t>
            </a:r>
          </a:p>
          <a:p>
            <a:r>
              <a:rPr lang="en-GB" b="1" dirty="0"/>
              <a:t>    }</a:t>
            </a:r>
          </a:p>
          <a:p>
            <a:r>
              <a:rPr lang="en-GB" b="1" dirty="0"/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9E1EDC-E6CF-734F-BF0F-66B239AA5AB1}"/>
              </a:ext>
            </a:extLst>
          </p:cNvPr>
          <p:cNvSpPr txBox="1"/>
          <p:nvPr/>
        </p:nvSpPr>
        <p:spPr>
          <a:xfrm>
            <a:off x="304800" y="1130299"/>
            <a:ext cx="54737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LcParenR"/>
            </a:pPr>
            <a:r>
              <a:rPr lang="en-US" dirty="0"/>
              <a:t>35-25</a:t>
            </a:r>
          </a:p>
          <a:p>
            <a:pPr marL="342900" indent="-342900">
              <a:buAutoNum type="alphaLcParenR"/>
            </a:pPr>
            <a:r>
              <a:rPr lang="en-US" dirty="0"/>
              <a:t>35-60</a:t>
            </a:r>
          </a:p>
          <a:p>
            <a:pPr marL="342900" indent="-342900">
              <a:buAutoNum type="alphaLcParenR"/>
            </a:pPr>
            <a:r>
              <a:rPr lang="en-US" dirty="0"/>
              <a:t>25-25</a:t>
            </a:r>
          </a:p>
          <a:p>
            <a:pPr marL="342900" indent="-342900">
              <a:buAutoNum type="alphaLcParenR"/>
            </a:pPr>
            <a:r>
              <a:rPr lang="en-US" dirty="0"/>
              <a:t>25-60</a:t>
            </a:r>
          </a:p>
        </p:txBody>
      </p:sp>
    </p:spTree>
    <p:extLst>
      <p:ext uri="{BB962C8B-B14F-4D97-AF65-F5344CB8AC3E}">
        <p14:creationId xmlns:p14="http://schemas.microsoft.com/office/powerpoint/2010/main" val="619871314"/>
      </p:ext>
    </p:extLst>
  </p:cSld>
  <p:clrMapOvr>
    <a:masterClrMapping/>
  </p:clrMapOvr>
</p:sld>
</file>

<file path=ppt/theme/theme1.xml><?xml version="1.0" encoding="utf-8"?>
<a:theme xmlns:a="http://schemas.openxmlformats.org/drawingml/2006/main" name="Bg_NewHoriozons_Templat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H PowerPoint Template 2016.pptx" id="{6CFD61D3-2636-46A1-8AF8-D5E5295C995E}" vid="{6F3D97D6-134A-478C-9988-24267F64A6F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3D1634AEC69584E97F223ECD512DD1B" ma:contentTypeVersion="9" ma:contentTypeDescription="Create a new document." ma:contentTypeScope="" ma:versionID="8b443da27394a9bbb47cae292554c735">
  <xsd:schema xmlns:xsd="http://www.w3.org/2001/XMLSchema" xmlns:p="http://schemas.microsoft.com/office/2006/metadata/properties" xmlns:ns2="71a1f214-673e-407f-800c-e34fc19c695c" targetNamespace="http://schemas.microsoft.com/office/2006/metadata/properties" ma:root="true" ma:fieldsID="ddd81c1a553e0899db5f1b82d847e144" ns2:_="">
    <xsd:import namespace="71a1f214-673e-407f-800c-e34fc19c695c"/>
    <xsd:element name="properties">
      <xsd:complexType>
        <xsd:sequence>
          <xsd:element name="documentManagement">
            <xsd:complexType>
              <xsd:all>
                <xsd:element ref="ns2:Campaign" minOccurs="0"/>
                <xsd:element ref="ns2:Partner" minOccurs="0"/>
                <xsd:element ref="ns2:Collateral" minOccurs="0"/>
                <xsd:element ref="ns2:Target_x0020_Audience" minOccurs="0"/>
                <xsd:element ref="ns2:Picture" minOccurs="0"/>
                <xsd:element ref="ns2:Expires" minOccurs="0"/>
              </xsd:all>
            </xsd:complexType>
          </xsd:element>
        </xsd:sequence>
      </xsd:complexType>
    </xsd:element>
  </xsd:schema>
  <xsd:schema xmlns:xsd="http://www.w3.org/2001/XMLSchema" xmlns:dms="http://schemas.microsoft.com/office/2006/documentManagement/types" targetNamespace="71a1f214-673e-407f-800c-e34fc19c695c" elementFormDefault="qualified">
    <xsd:import namespace="http://schemas.microsoft.com/office/2006/documentManagement/types"/>
    <xsd:element name="Campaign" ma:index="8" nillable="true" ma:displayName="Campaign" ma:default="None" ma:internalName="Campaign" ma:requiredMultiChoice="true">
      <xsd:complexType>
        <xsd:complexContent>
          <xsd:extension base="dms:MultiChoice">
            <xsd:sequence>
              <xsd:element name="Value" maxOccurs="unbounded" minOccurs="0" nillable="true">
                <xsd:simpleType>
                  <xsd:restriction base="dms:Choice">
                    <xsd:enumeration value="None"/>
                    <xsd:enumeration value="2014 Mentored Learning"/>
                    <xsd:enumeration value="2013 Upgrading People Every Day"/>
                    <xsd:enumeration value="35th Anniversary"/>
                    <xsd:enumeration value="Branding"/>
                    <xsd:enumeration value="Cisco Award 2012"/>
                    <xsd:enumeration value="Cisco IT Skills that Matter Seminar Kit"/>
                    <xsd:enumeration value="Cloud and Big Data"/>
                    <xsd:enumeration value="Cloud Power Seminar"/>
                    <xsd:enumeration value="Firestarter Seminars"/>
                    <xsd:enumeration value="First Look"/>
                    <xsd:enumeration value="GI Bill 911"/>
                    <xsd:enumeration value="Microsoft Deployment Clinic"/>
                    <xsd:enumeration value="Microsoft Downloads"/>
                    <xsd:enumeration value="Microsoft Exchange 2010 Seminar Kit"/>
                    <xsd:enumeration value="Microsoft Get in the Cloud"/>
                    <xsd:enumeration value="Microsoft Management Summit"/>
                    <xsd:enumeration value="Microsoft Office 2010 Seminar Kit"/>
                    <xsd:enumeration value="Microsoft Reinvented Certifications"/>
                    <xsd:enumeration value="Microsoft Second Shot – 2015"/>
                    <xsd:enumeration value="Microsoft SharePoint 2010 Seminar Kit"/>
                    <xsd:enumeration value="Microsoft SQL 2012 Seminar Kit"/>
                    <xsd:enumeration value="Microsoft to Cisco"/>
                    <xsd:enumeration value="Microsoft to Cisco Tell a Friend"/>
                    <xsd:enumeration value="Microsoft Visual Studio 2010 Seminar Kit"/>
                    <xsd:enumeration value="Microsoft Windows 7 Seminar Kit"/>
                    <xsd:enumeration value="Microsoft Windows Server 2003 EOL"/>
                    <xsd:enumeration value="Microsoft Windows Server 2008 R2 Seminar Kit"/>
                    <xsd:enumeration value="Monthly Marketing Update"/>
                    <xsd:enumeration value="MYCaa"/>
                    <xsd:enumeration value="New Product Readiness"/>
                    <xsd:enumeration value="Partner Award"/>
                    <xsd:enumeration value="Power Up"/>
                    <xsd:enumeration value="Prince2"/>
                    <xsd:enumeration value="SAP"/>
                    <xsd:enumeration value="Spiceworks"/>
                    <xsd:enumeration value="Tradeshow"/>
                    <xsd:enumeration value="Training Spotlight"/>
                    <xsd:enumeration value="Troops to Tech"/>
                    <xsd:enumeration value="Understanding the Cloud Seminar"/>
                    <xsd:enumeration value="Value of Certification"/>
                    <xsd:enumeration value="VMware Awareness Campaign"/>
                    <xsd:enumeration value="WIA"/>
                    <xsd:enumeration value="Webinar"/>
                    <xsd:enumeration value="Windows Server 2012 IT Camp"/>
                    <xsd:enumeration value="Windows XP Expiration - April 8"/>
                  </xsd:restriction>
                </xsd:simpleType>
              </xsd:element>
            </xsd:sequence>
          </xsd:extension>
        </xsd:complexContent>
      </xsd:complexType>
    </xsd:element>
    <xsd:element name="Partner" ma:index="9" nillable="true" ma:displayName="Partner / Program" ma:default="None" ma:internalName="Partner" ma:requiredMultiChoice="true">
      <xsd:complexType>
        <xsd:complexContent>
          <xsd:extension base="dms:MultiChoice">
            <xsd:sequence>
              <xsd:element name="Value" maxOccurs="unbounded" minOccurs="0" nillable="true">
                <xsd:simpleType>
                  <xsd:restriction base="dms:Choice">
                    <xsd:enumeration value="None"/>
                    <xsd:enumeration value="Career Development"/>
                    <xsd:enumeration value="Cisco"/>
                    <xsd:enumeration value="CompTIA"/>
                    <xsd:enumeration value="e-Revenue"/>
                    <xsd:enumeration value="Google"/>
                    <xsd:enumeration value="Government"/>
                    <xsd:enumeration value="IBM"/>
                    <xsd:enumeration value="Mentored Learning"/>
                    <xsd:enumeration value="Microsoft"/>
                    <xsd:enumeration value="Novell"/>
                    <xsd:enumeration value="Online Anytime"/>
                    <xsd:enumeration value="Online Live"/>
                    <xsd:enumeration value="Social Media"/>
                    <xsd:enumeration value="VMware"/>
                  </xsd:restriction>
                </xsd:simpleType>
              </xsd:element>
            </xsd:sequence>
          </xsd:extension>
        </xsd:complexContent>
      </xsd:complexType>
    </xsd:element>
    <xsd:element name="Collateral" ma:index="10" nillable="true" ma:displayName="Collateral" ma:default="None" ma:description="Type of document or collateral." ma:internalName="Collateral" ma:requiredMultiChoice="true">
      <xsd:complexType>
        <xsd:complexContent>
          <xsd:extension base="dms:MultiChoice">
            <xsd:sequence>
              <xsd:element name="Value" maxOccurs="unbounded" minOccurs="0" nillable="true">
                <xsd:simpleType>
                  <xsd:restriction base="dms:Choice">
                    <xsd:enumeration value="None"/>
                    <xsd:enumeration value="Ad"/>
                    <xsd:enumeration value="AE Talking Points"/>
                    <xsd:enumeration value="Brochure"/>
                    <xsd:enumeration value="Case Study"/>
                    <xsd:enumeration value="Copy"/>
                    <xsd:enumeration value="Email"/>
                    <xsd:enumeration value="Flyer"/>
                    <xsd:enumeration value="Image"/>
                    <xsd:enumeration value="Logo"/>
                    <xsd:enumeration value="Name Badge"/>
                    <xsd:enumeration value="Postcard"/>
                    <xsd:enumeration value="Poster"/>
                    <xsd:enumeration value="PowerPoint"/>
                    <xsd:enumeration value="Press Release"/>
                    <xsd:enumeration value="Prince2"/>
                    <xsd:enumeration value="Sell Sheet"/>
                    <xsd:enumeration value="Seminar Kit"/>
                    <xsd:enumeration value="Social Media"/>
                    <xsd:enumeration value="Tradeshow Banner"/>
                    <xsd:enumeration value="Video"/>
                    <xsd:enumeration value="Web Banner"/>
                    <xsd:enumeration value="Web Page"/>
                    <xsd:enumeration value="Website Copy"/>
                    <xsd:enumeration value="Whitepaper"/>
                  </xsd:restriction>
                </xsd:simpleType>
              </xsd:element>
            </xsd:sequence>
          </xsd:extension>
        </xsd:complexContent>
      </xsd:complexType>
    </xsd:element>
    <xsd:element name="Target_x0020_Audience" ma:index="11" nillable="true" ma:displayName="Target Audience" ma:default="Marketing Manager" ma:format="Dropdown" ma:internalName="Target_x0020_Audience">
      <xsd:simpleType>
        <xsd:restriction base="dms:Choice">
          <xsd:enumeration value="Marketing Manager"/>
          <xsd:enumeration value="Sales Manager"/>
          <xsd:enumeration value="GM"/>
          <xsd:enumeration value="OW"/>
          <xsd:enumeration value="Operations Manager"/>
          <xsd:enumeration value="Account Executive"/>
        </xsd:restriction>
      </xsd:simpleType>
    </xsd:element>
    <xsd:element name="Picture" ma:index="12" nillable="true" ma:displayName="Picture" ma:description="The file location for a thumbnail" ma:format="Image" ma:internalName="Pictur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Expires" ma:index="13" nillable="true" ma:displayName="Expires" ma:description="Date that the document expires." ma:format="DateOnly" ma:internalName="Expires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2.xml><?xml version="1.0" encoding="utf-8"?>
<p:properties xmlns:p="http://schemas.microsoft.com/office/2006/metadata/properties" xmlns:xsi="http://www.w3.org/2001/XMLSchema-instance">
  <documentManagement>
    <Partner xmlns="71a1f214-673e-407f-800c-e34fc19c695c">
      <Value>None</Value>
    </Partner>
    <Collateral xmlns="71a1f214-673e-407f-800c-e34fc19c695c">
      <Value>PowerPoint</Value>
    </Collateral>
    <Campaign xmlns="71a1f214-673e-407f-800c-e34fc19c695c">
      <Value>Branding</Value>
    </Campaign>
    <Target_x0020_Audience xmlns="71a1f214-673e-407f-800c-e34fc19c695c">Marketing Manager</Target_x0020_Audience>
    <Expires xmlns="71a1f214-673e-407f-800c-e34fc19c695c">2016-12-01T08:00:00+00:00</Expires>
    <Picture xmlns="71a1f214-673e-407f-800c-e34fc19c695c">
      <Url>http://campaignimages.newhorizons.com/PPT2016.jpg</Url>
      <Description>NH PowerPoint Template 2016</Description>
    </Picture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3B900EE-8A34-4918-8BCC-B61701FCFE89}">
  <ds:schemaRefs>
    <ds:schemaRef ds:uri="71a1f214-673e-407f-800c-e34fc19c695c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ternal/2005/internalDocumentation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96C61FDC-47B8-454C-9885-11D9EC858240}">
  <ds:schemaRefs>
    <ds:schemaRef ds:uri="71a1f214-673e-407f-800c-e34fc19c695c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C558C578-0145-4906-AF9A-3AC0FA78D8D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107</TotalTime>
  <Words>1262</Words>
  <Application>Microsoft Macintosh PowerPoint</Application>
  <PresentationFormat>Widescreen</PresentationFormat>
  <Paragraphs>219</Paragraphs>
  <Slides>18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Wingdings</vt:lpstr>
      <vt:lpstr>Bg_NewHoriozons_Template</vt:lpstr>
      <vt:lpstr>Quiz Class eco  system and methods</vt:lpstr>
      <vt:lpstr>Q1. How many instances of class Pen are eligible for Garbage Collector at line 4?</vt:lpstr>
      <vt:lpstr>Q2. What will be happened when the code is compiled and executed?</vt:lpstr>
      <vt:lpstr>Q3. What will be the result of compiling and executing of Test class </vt:lpstr>
      <vt:lpstr>Q4 Which options are enough to avoid compilation error ?</vt:lpstr>
      <vt:lpstr>Q5 Which of the following is the correct way to make the variable 'passportNo' read only for any other class?</vt:lpstr>
      <vt:lpstr>Q6 </vt:lpstr>
      <vt:lpstr>Q7 What will be the result of compiling and executing of Test class ?</vt:lpstr>
      <vt:lpstr>Q8 What will be the result of compiling and executing of Test class ?</vt:lpstr>
      <vt:lpstr>Q9 Which of the bellow correctly defines class Printer </vt:lpstr>
      <vt:lpstr>Q10. What will be the result of compiling and executing of the code ?</vt:lpstr>
      <vt:lpstr>Q11. Which of the following can be put in blank so to compile it sucesfull ? </vt:lpstr>
      <vt:lpstr>Q12. What is the result of compiling and executing of the code? </vt:lpstr>
      <vt:lpstr>Q13 Which code can be inserted to have the code print 2? </vt:lpstr>
      <vt:lpstr>Q14. What is the output of the following code? </vt:lpstr>
      <vt:lpstr>Q15 Which are true in the following example ? (Chose all apply)</vt:lpstr>
      <vt:lpstr>Q16 Which of the following are true for the code bellow?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Quiz Class eco system and methods</dc:title>
  <dc:creator>Simeon Angelov</dc:creator>
  <cp:lastModifiedBy>Simeon Angelov</cp:lastModifiedBy>
  <cp:revision>6</cp:revision>
  <dcterms:created xsi:type="dcterms:W3CDTF">2021-01-17T23:10:51Z</dcterms:created>
  <dcterms:modified xsi:type="dcterms:W3CDTF">2022-03-05T09:02:11Z</dcterms:modified>
</cp:coreProperties>
</file>